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86" r:id="rId2"/>
  </p:sldMasterIdLst>
  <p:notesMasterIdLst>
    <p:notesMasterId r:id="rId33"/>
  </p:notesMasterIdLst>
  <p:sldIdLst>
    <p:sldId id="618" r:id="rId3"/>
    <p:sldId id="730" r:id="rId4"/>
    <p:sldId id="780" r:id="rId5"/>
    <p:sldId id="760" r:id="rId6"/>
    <p:sldId id="783" r:id="rId7"/>
    <p:sldId id="784" r:id="rId8"/>
    <p:sldId id="786" r:id="rId9"/>
    <p:sldId id="785" r:id="rId10"/>
    <p:sldId id="790" r:id="rId11"/>
    <p:sldId id="793" r:id="rId12"/>
    <p:sldId id="795" r:id="rId13"/>
    <p:sldId id="797" r:id="rId14"/>
    <p:sldId id="802" r:id="rId15"/>
    <p:sldId id="810" r:id="rId16"/>
    <p:sldId id="816" r:id="rId17"/>
    <p:sldId id="804" r:id="rId18"/>
    <p:sldId id="801" r:id="rId19"/>
    <p:sldId id="812" r:id="rId20"/>
    <p:sldId id="811" r:id="rId21"/>
    <p:sldId id="766" r:id="rId22"/>
    <p:sldId id="813" r:id="rId23"/>
    <p:sldId id="768" r:id="rId24"/>
    <p:sldId id="808" r:id="rId25"/>
    <p:sldId id="814" r:id="rId26"/>
    <p:sldId id="815" r:id="rId27"/>
    <p:sldId id="731" r:id="rId28"/>
    <p:sldId id="767" r:id="rId29"/>
    <p:sldId id="803" r:id="rId30"/>
    <p:sldId id="788" r:id="rId31"/>
    <p:sldId id="769" r:id="rId32"/>
  </p:sldIdLst>
  <p:sldSz cx="12192000" cy="6858000"/>
  <p:notesSz cx="6718300" cy="9855200"/>
  <p:defaultTextStyle>
    <a:defPPr>
      <a:defRPr lang="en-GB"/>
    </a:defPPr>
    <a:lvl1pPr algn="l" defTabSz="457200" rtl="0" fontAlgn="base">
      <a:spcBef>
        <a:spcPct val="0"/>
      </a:spcBef>
      <a:spcAft>
        <a:spcPct val="0"/>
      </a:spcAft>
      <a:buClr>
        <a:srgbClr val="000000"/>
      </a:buClr>
      <a:buSzPct val="100000"/>
      <a:buFont typeface="Times New Roman" pitchFamily="16" charset="0"/>
      <a:defRPr sz="2000" kern="1200">
        <a:solidFill>
          <a:schemeClr val="bg1"/>
        </a:solidFill>
        <a:latin typeface="Times New Roman" pitchFamily="16" charset="0"/>
        <a:ea typeface="+mn-ea"/>
        <a:cs typeface="DejaVu Sans" charset="0"/>
      </a:defRPr>
    </a:lvl1pPr>
    <a:lvl2pPr marL="742950" indent="-285750" algn="l" defTabSz="457200" rtl="0" fontAlgn="base">
      <a:spcBef>
        <a:spcPct val="0"/>
      </a:spcBef>
      <a:spcAft>
        <a:spcPct val="0"/>
      </a:spcAft>
      <a:buClr>
        <a:srgbClr val="000000"/>
      </a:buClr>
      <a:buSzPct val="100000"/>
      <a:buFont typeface="Times New Roman" pitchFamily="16" charset="0"/>
      <a:defRPr sz="2000" kern="1200">
        <a:solidFill>
          <a:schemeClr val="bg1"/>
        </a:solidFill>
        <a:latin typeface="Times New Roman" pitchFamily="16" charset="0"/>
        <a:ea typeface="+mn-ea"/>
        <a:cs typeface="DejaVu Sans" charset="0"/>
      </a:defRPr>
    </a:lvl2pPr>
    <a:lvl3pPr marL="1143000" indent="-228600" algn="l" defTabSz="457200" rtl="0" fontAlgn="base">
      <a:spcBef>
        <a:spcPct val="0"/>
      </a:spcBef>
      <a:spcAft>
        <a:spcPct val="0"/>
      </a:spcAft>
      <a:buClr>
        <a:srgbClr val="000000"/>
      </a:buClr>
      <a:buSzPct val="100000"/>
      <a:buFont typeface="Times New Roman" pitchFamily="16" charset="0"/>
      <a:defRPr sz="2000" kern="1200">
        <a:solidFill>
          <a:schemeClr val="bg1"/>
        </a:solidFill>
        <a:latin typeface="Times New Roman" pitchFamily="16" charset="0"/>
        <a:ea typeface="+mn-ea"/>
        <a:cs typeface="DejaVu Sans" charset="0"/>
      </a:defRPr>
    </a:lvl3pPr>
    <a:lvl4pPr marL="1600200" indent="-228600" algn="l" defTabSz="457200" rtl="0" fontAlgn="base">
      <a:spcBef>
        <a:spcPct val="0"/>
      </a:spcBef>
      <a:spcAft>
        <a:spcPct val="0"/>
      </a:spcAft>
      <a:buClr>
        <a:srgbClr val="000000"/>
      </a:buClr>
      <a:buSzPct val="100000"/>
      <a:buFont typeface="Times New Roman" pitchFamily="16" charset="0"/>
      <a:defRPr sz="2000" kern="1200">
        <a:solidFill>
          <a:schemeClr val="bg1"/>
        </a:solidFill>
        <a:latin typeface="Times New Roman" pitchFamily="16" charset="0"/>
        <a:ea typeface="+mn-ea"/>
        <a:cs typeface="DejaVu Sans" charset="0"/>
      </a:defRPr>
    </a:lvl4pPr>
    <a:lvl5pPr marL="2057400" indent="-228600" algn="l" defTabSz="457200" rtl="0" fontAlgn="base">
      <a:spcBef>
        <a:spcPct val="0"/>
      </a:spcBef>
      <a:spcAft>
        <a:spcPct val="0"/>
      </a:spcAft>
      <a:buClr>
        <a:srgbClr val="000000"/>
      </a:buClr>
      <a:buSzPct val="100000"/>
      <a:buFont typeface="Times New Roman" pitchFamily="16" charset="0"/>
      <a:defRPr sz="2000" kern="1200">
        <a:solidFill>
          <a:schemeClr val="bg1"/>
        </a:solidFill>
        <a:latin typeface="Times New Roman" pitchFamily="16" charset="0"/>
        <a:ea typeface="+mn-ea"/>
        <a:cs typeface="DejaVu Sans" charset="0"/>
      </a:defRPr>
    </a:lvl5pPr>
    <a:lvl6pPr marL="2286000" algn="l" defTabSz="914400" rtl="0" eaLnBrk="1" latinLnBrk="0" hangingPunct="1">
      <a:defRPr sz="2000" kern="1200">
        <a:solidFill>
          <a:schemeClr val="bg1"/>
        </a:solidFill>
        <a:latin typeface="Times New Roman" pitchFamily="16" charset="0"/>
        <a:ea typeface="+mn-ea"/>
        <a:cs typeface="DejaVu Sans" charset="0"/>
      </a:defRPr>
    </a:lvl6pPr>
    <a:lvl7pPr marL="2743200" algn="l" defTabSz="914400" rtl="0" eaLnBrk="1" latinLnBrk="0" hangingPunct="1">
      <a:defRPr sz="2000" kern="1200">
        <a:solidFill>
          <a:schemeClr val="bg1"/>
        </a:solidFill>
        <a:latin typeface="Times New Roman" pitchFamily="16" charset="0"/>
        <a:ea typeface="+mn-ea"/>
        <a:cs typeface="DejaVu Sans" charset="0"/>
      </a:defRPr>
    </a:lvl7pPr>
    <a:lvl8pPr marL="3200400" algn="l" defTabSz="914400" rtl="0" eaLnBrk="1" latinLnBrk="0" hangingPunct="1">
      <a:defRPr sz="2000" kern="1200">
        <a:solidFill>
          <a:schemeClr val="bg1"/>
        </a:solidFill>
        <a:latin typeface="Times New Roman" pitchFamily="16" charset="0"/>
        <a:ea typeface="+mn-ea"/>
        <a:cs typeface="DejaVu Sans" charset="0"/>
      </a:defRPr>
    </a:lvl8pPr>
    <a:lvl9pPr marL="3657600" algn="l" defTabSz="914400" rtl="0" eaLnBrk="1" latinLnBrk="0" hangingPunct="1">
      <a:defRPr sz="2000" kern="1200">
        <a:solidFill>
          <a:schemeClr val="bg1"/>
        </a:solidFill>
        <a:latin typeface="Times New Roman" pitchFamily="16" charset="0"/>
        <a:ea typeface="+mn-ea"/>
        <a:cs typeface="DejaVu Sans"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57"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eth, Jonathan" initials="VJ" lastIdx="1" clrIdx="0">
    <p:extLst>
      <p:ext uri="{19B8F6BF-5375-455C-9EA6-DF929625EA0E}">
        <p15:presenceInfo xmlns:p15="http://schemas.microsoft.com/office/powerpoint/2012/main" userId="S::updvb@student.kit.edu::2b63b1b0-7637-454a-a22f-48365bdc77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79569"/>
    <a:srgbClr val="00B8FF"/>
    <a:srgbClr val="E3EEBB"/>
    <a:srgbClr val="32A189"/>
    <a:srgbClr val="00A7E8"/>
    <a:srgbClr val="0077A5"/>
    <a:srgbClr val="FFC90E"/>
    <a:srgbClr val="00A2E8"/>
    <a:srgbClr val="F96775"/>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6" autoAdjust="0"/>
    <p:restoredTop sz="69544" autoAdjust="0"/>
  </p:normalViewPr>
  <p:slideViewPr>
    <p:cSldViewPr>
      <p:cViewPr varScale="1">
        <p:scale>
          <a:sx n="77" d="100"/>
          <a:sy n="77" d="100"/>
        </p:scale>
        <p:origin x="912" y="96"/>
      </p:cViewPr>
      <p:guideLst>
        <p:guide orient="horz" pos="2160"/>
        <p:guide pos="3840"/>
      </p:guideLst>
    </p:cSldViewPr>
  </p:slideViewPr>
  <p:outlineViewPr>
    <p:cViewPr varScale="1">
      <p:scale>
        <a:sx n="170" d="200"/>
        <a:sy n="170" d="200"/>
      </p:scale>
      <p:origin x="-780" y="-84"/>
    </p:cViewPr>
  </p:outlineViewPr>
  <p:notesTextViewPr>
    <p:cViewPr>
      <p:scale>
        <a:sx n="3" d="2"/>
        <a:sy n="3" d="2"/>
      </p:scale>
      <p:origin x="0" y="0"/>
    </p:cViewPr>
  </p:notesTextViewPr>
  <p:notesViewPr>
    <p:cSldViewPr>
      <p:cViewPr varScale="1">
        <p:scale>
          <a:sx n="59" d="100"/>
          <a:sy n="59" d="100"/>
        </p:scale>
        <p:origin x="-1752" y="-72"/>
      </p:cViewPr>
      <p:guideLst>
        <p:guide orient="horz" pos="2857"/>
        <p:guide pos="21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B075B2-7E7C-49BF-8605-6222466CBC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de-DE"/>
        </a:p>
      </dgm:t>
    </dgm:pt>
    <dgm:pt modelId="{261F888D-F12E-48AF-BFEC-FE3516D92469}">
      <dgm:prSet phldrT="[Text]"/>
      <dgm:spPr/>
      <dgm:t>
        <a:bodyPr/>
        <a:lstStyle/>
        <a:p>
          <a:endParaRPr lang="de-DE" dirty="0"/>
        </a:p>
      </dgm:t>
    </dgm:pt>
    <dgm:pt modelId="{54BE9804-AFCD-4D37-8DC2-5D30F62DB034}" type="parTrans" cxnId="{915A32DF-5527-4438-8667-42A5B7FCCB3E}">
      <dgm:prSet/>
      <dgm:spPr/>
      <dgm:t>
        <a:bodyPr/>
        <a:lstStyle/>
        <a:p>
          <a:endParaRPr lang="de-DE"/>
        </a:p>
      </dgm:t>
    </dgm:pt>
    <dgm:pt modelId="{55730612-0FC4-409D-99C1-2A7A1F46A17A}" type="sibTrans" cxnId="{915A32DF-5527-4438-8667-42A5B7FCCB3E}">
      <dgm:prSet/>
      <dgm:spPr/>
      <dgm:t>
        <a:bodyPr/>
        <a:lstStyle/>
        <a:p>
          <a:endParaRPr lang="de-DE"/>
        </a:p>
      </dgm:t>
    </dgm:pt>
    <dgm:pt modelId="{5C7CA5AC-5576-4D2E-BEA5-4238163D4ABF}">
      <dgm:prSet/>
      <dgm:spPr/>
      <dgm:t>
        <a:bodyPr/>
        <a:lstStyle/>
        <a:p>
          <a:endParaRPr lang="de-DE" dirty="0"/>
        </a:p>
      </dgm:t>
    </dgm:pt>
    <dgm:pt modelId="{010F205D-4FBD-4308-AF3A-3AE28336B7C5}" type="parTrans" cxnId="{BDD5B588-1D14-4B8D-92A3-280E3330F07A}">
      <dgm:prSet/>
      <dgm:spPr/>
      <dgm:t>
        <a:bodyPr/>
        <a:lstStyle/>
        <a:p>
          <a:endParaRPr lang="de-DE"/>
        </a:p>
      </dgm:t>
    </dgm:pt>
    <dgm:pt modelId="{B430F8B9-7371-41E2-B6B3-0A7495997668}" type="sibTrans" cxnId="{BDD5B588-1D14-4B8D-92A3-280E3330F07A}">
      <dgm:prSet/>
      <dgm:spPr/>
      <dgm:t>
        <a:bodyPr/>
        <a:lstStyle/>
        <a:p>
          <a:endParaRPr lang="de-DE"/>
        </a:p>
      </dgm:t>
    </dgm:pt>
    <dgm:pt modelId="{17EF5D25-DD82-4878-A9D7-6F89118311C1}">
      <dgm:prSet/>
      <dgm:spPr/>
      <dgm:t>
        <a:bodyPr/>
        <a:lstStyle/>
        <a:p>
          <a:endParaRPr lang="de-DE" dirty="0"/>
        </a:p>
      </dgm:t>
    </dgm:pt>
    <dgm:pt modelId="{2505E4FE-0DCA-4B57-A486-3AF1437E7C6B}" type="parTrans" cxnId="{3C9382EC-413C-417C-BFB6-D1EF6F776C43}">
      <dgm:prSet/>
      <dgm:spPr/>
      <dgm:t>
        <a:bodyPr/>
        <a:lstStyle/>
        <a:p>
          <a:endParaRPr lang="de-DE"/>
        </a:p>
      </dgm:t>
    </dgm:pt>
    <dgm:pt modelId="{1443500A-8281-4322-AE80-7FA8E7A1A89C}" type="sibTrans" cxnId="{3C9382EC-413C-417C-BFB6-D1EF6F776C43}">
      <dgm:prSet/>
      <dgm:spPr/>
      <dgm:t>
        <a:bodyPr/>
        <a:lstStyle/>
        <a:p>
          <a:endParaRPr lang="de-DE"/>
        </a:p>
      </dgm:t>
    </dgm:pt>
    <dgm:pt modelId="{9B0E3E76-731A-4B8D-A334-D4E1153A7B58}">
      <dgm:prSet custT="1"/>
      <dgm:spPr/>
      <dgm:t>
        <a:bodyPr/>
        <a:lstStyle/>
        <a:p>
          <a:pPr>
            <a:buNone/>
          </a:pPr>
          <a:r>
            <a:rPr lang="de-DE" sz="2400" dirty="0"/>
            <a:t>Modellierung &amp; Identifikation</a:t>
          </a:r>
          <a:endParaRPr lang="de-DE" sz="2600" dirty="0"/>
        </a:p>
      </dgm:t>
    </dgm:pt>
    <dgm:pt modelId="{252C1284-4F48-41CA-BAE9-E23C6B565606}" type="parTrans" cxnId="{4DEBB130-9225-48BD-A1A8-D8104F6D9AF4}">
      <dgm:prSet/>
      <dgm:spPr/>
      <dgm:t>
        <a:bodyPr/>
        <a:lstStyle/>
        <a:p>
          <a:endParaRPr lang="de-DE"/>
        </a:p>
      </dgm:t>
    </dgm:pt>
    <dgm:pt modelId="{8D0CCFD6-9D23-4DCA-A50D-13924E5DBD9F}" type="sibTrans" cxnId="{4DEBB130-9225-48BD-A1A8-D8104F6D9AF4}">
      <dgm:prSet/>
      <dgm:spPr/>
      <dgm:t>
        <a:bodyPr/>
        <a:lstStyle/>
        <a:p>
          <a:endParaRPr lang="de-DE"/>
        </a:p>
      </dgm:t>
    </dgm:pt>
    <dgm:pt modelId="{3CBF6D33-F844-4C7A-8F0F-2B00407BB144}">
      <dgm:prSet phldrT="[Text]"/>
      <dgm:spPr/>
      <dgm:t>
        <a:bodyPr/>
        <a:lstStyle/>
        <a:p>
          <a:endParaRPr lang="de-DE" dirty="0"/>
        </a:p>
      </dgm:t>
    </dgm:pt>
    <dgm:pt modelId="{DE687DAD-75F5-469C-BC42-CB60F2499454}" type="sibTrans" cxnId="{FB1D8FCF-331B-4484-B764-40453641F50D}">
      <dgm:prSet/>
      <dgm:spPr/>
      <dgm:t>
        <a:bodyPr/>
        <a:lstStyle/>
        <a:p>
          <a:endParaRPr lang="de-DE"/>
        </a:p>
      </dgm:t>
    </dgm:pt>
    <dgm:pt modelId="{DCDEDBCE-4FB0-4244-9FF8-33CFD8D8449C}" type="parTrans" cxnId="{FB1D8FCF-331B-4484-B764-40453641F50D}">
      <dgm:prSet/>
      <dgm:spPr/>
      <dgm:t>
        <a:bodyPr/>
        <a:lstStyle/>
        <a:p>
          <a:endParaRPr lang="de-DE"/>
        </a:p>
      </dgm:t>
    </dgm:pt>
    <dgm:pt modelId="{01814CFD-BD47-4573-8C33-AB92880744C1}">
      <dgm:prSet custT="1"/>
      <dgm:spPr/>
      <dgm:t>
        <a:bodyPr/>
        <a:lstStyle/>
        <a:p>
          <a:pPr>
            <a:buNone/>
          </a:pPr>
          <a:r>
            <a:rPr lang="de-DE" sz="2400" dirty="0"/>
            <a:t>Systemanalyse</a:t>
          </a:r>
          <a:endParaRPr lang="de-DE" sz="2600" dirty="0"/>
        </a:p>
      </dgm:t>
    </dgm:pt>
    <dgm:pt modelId="{A4521AF5-FB8C-4696-978A-9C0F62E1674C}" type="parTrans" cxnId="{AF753D02-67C9-4D57-8364-B5BA43EBE038}">
      <dgm:prSet/>
      <dgm:spPr/>
      <dgm:t>
        <a:bodyPr/>
        <a:lstStyle/>
        <a:p>
          <a:endParaRPr lang="de-DE"/>
        </a:p>
      </dgm:t>
    </dgm:pt>
    <dgm:pt modelId="{540833FA-E453-44C6-8ACF-D764CDE55A06}" type="sibTrans" cxnId="{AF753D02-67C9-4D57-8364-B5BA43EBE038}">
      <dgm:prSet/>
      <dgm:spPr/>
      <dgm:t>
        <a:bodyPr/>
        <a:lstStyle/>
        <a:p>
          <a:endParaRPr lang="de-DE"/>
        </a:p>
      </dgm:t>
    </dgm:pt>
    <dgm:pt modelId="{2813A662-742A-42C9-9463-C47D80B3F401}">
      <dgm:prSet custT="1"/>
      <dgm:spPr/>
      <dgm:t>
        <a:bodyPr/>
        <a:lstStyle/>
        <a:p>
          <a:pPr>
            <a:buNone/>
          </a:pPr>
          <a:r>
            <a:rPr lang="de-DE" sz="2400" dirty="0"/>
            <a:t>Modellprädiktive Regelung</a:t>
          </a:r>
        </a:p>
      </dgm:t>
    </dgm:pt>
    <dgm:pt modelId="{A6CD3BA6-8265-46E4-AE0A-7F89F91D8D05}" type="parTrans" cxnId="{BD244EC4-1D7C-4A73-A354-7A20A6D3BF87}">
      <dgm:prSet/>
      <dgm:spPr/>
      <dgm:t>
        <a:bodyPr/>
        <a:lstStyle/>
        <a:p>
          <a:endParaRPr lang="de-DE"/>
        </a:p>
      </dgm:t>
    </dgm:pt>
    <dgm:pt modelId="{B083E20D-E69D-491E-84E3-FA838ECFBC68}" type="sibTrans" cxnId="{BD244EC4-1D7C-4A73-A354-7A20A6D3BF87}">
      <dgm:prSet/>
      <dgm:spPr/>
      <dgm:t>
        <a:bodyPr/>
        <a:lstStyle/>
        <a:p>
          <a:endParaRPr lang="de-DE"/>
        </a:p>
      </dgm:t>
    </dgm:pt>
    <dgm:pt modelId="{E6384BD6-328B-49B0-BFD1-A27C96E37CE4}">
      <dgm:prSet custT="1"/>
      <dgm:spPr/>
      <dgm:t>
        <a:bodyPr/>
        <a:lstStyle/>
        <a:p>
          <a:pPr>
            <a:buNone/>
          </a:pPr>
          <a:r>
            <a:rPr lang="de-DE" sz="2400" dirty="0"/>
            <a:t>Simulation</a:t>
          </a:r>
          <a:endParaRPr lang="de-DE" sz="2600" dirty="0"/>
        </a:p>
      </dgm:t>
    </dgm:pt>
    <dgm:pt modelId="{95E0D2F6-7631-4C6F-9FED-403BC51F1C15}" type="parTrans" cxnId="{985AB466-9CDF-4467-9C75-32352A55419D}">
      <dgm:prSet/>
      <dgm:spPr/>
      <dgm:t>
        <a:bodyPr/>
        <a:lstStyle/>
        <a:p>
          <a:endParaRPr lang="de-DE"/>
        </a:p>
      </dgm:t>
    </dgm:pt>
    <dgm:pt modelId="{F98668B3-1133-4401-A4F9-D19B86EC3E1E}" type="sibTrans" cxnId="{985AB466-9CDF-4467-9C75-32352A55419D}">
      <dgm:prSet/>
      <dgm:spPr/>
      <dgm:t>
        <a:bodyPr/>
        <a:lstStyle/>
        <a:p>
          <a:endParaRPr lang="de-DE"/>
        </a:p>
      </dgm:t>
    </dgm:pt>
    <dgm:pt modelId="{34CA3046-3BD2-4969-B5D6-A806C9776ADF}">
      <dgm:prSet/>
      <dgm:spPr/>
      <dgm:t>
        <a:bodyPr/>
        <a:lstStyle/>
        <a:p>
          <a:endParaRPr lang="de-DE"/>
        </a:p>
      </dgm:t>
    </dgm:pt>
    <dgm:pt modelId="{7A4AFAAD-8A09-4042-A096-7ADB1CF56533}" type="parTrans" cxnId="{E1FC5915-9FC5-4AA6-9C2A-FE091509EE0B}">
      <dgm:prSet/>
      <dgm:spPr/>
      <dgm:t>
        <a:bodyPr/>
        <a:lstStyle/>
        <a:p>
          <a:endParaRPr lang="de-DE"/>
        </a:p>
      </dgm:t>
    </dgm:pt>
    <dgm:pt modelId="{1686DB73-8AB8-473A-B3D3-C385D8AD7B1D}" type="sibTrans" cxnId="{E1FC5915-9FC5-4AA6-9C2A-FE091509EE0B}">
      <dgm:prSet/>
      <dgm:spPr/>
      <dgm:t>
        <a:bodyPr/>
        <a:lstStyle/>
        <a:p>
          <a:endParaRPr lang="de-DE"/>
        </a:p>
      </dgm:t>
    </dgm:pt>
    <dgm:pt modelId="{15B5644A-38E0-424A-BCDE-1DF9176C5243}">
      <dgm:prSet/>
      <dgm:spPr/>
      <dgm:t>
        <a:bodyPr/>
        <a:lstStyle/>
        <a:p>
          <a:endParaRPr lang="de-DE"/>
        </a:p>
      </dgm:t>
    </dgm:pt>
    <dgm:pt modelId="{8376A345-AEF4-4C59-B5D0-6BE75842629F}" type="parTrans" cxnId="{ACAF1671-D2D2-4165-B727-912944CFCCF6}">
      <dgm:prSet/>
      <dgm:spPr/>
      <dgm:t>
        <a:bodyPr/>
        <a:lstStyle/>
        <a:p>
          <a:endParaRPr lang="de-DE"/>
        </a:p>
      </dgm:t>
    </dgm:pt>
    <dgm:pt modelId="{402E08D4-DA02-43E5-9D2F-2F52ED8A1079}" type="sibTrans" cxnId="{ACAF1671-D2D2-4165-B727-912944CFCCF6}">
      <dgm:prSet/>
      <dgm:spPr/>
      <dgm:t>
        <a:bodyPr/>
        <a:lstStyle/>
        <a:p>
          <a:endParaRPr lang="de-DE"/>
        </a:p>
      </dgm:t>
    </dgm:pt>
    <dgm:pt modelId="{817A3075-7AE0-430C-82C6-61CC5E2C13F2}">
      <dgm:prSet custT="1"/>
      <dgm:spPr/>
      <dgm:t>
        <a:bodyPr/>
        <a:lstStyle/>
        <a:p>
          <a:pPr>
            <a:buNone/>
          </a:pPr>
          <a:r>
            <a:rPr lang="de-DE" sz="2400" dirty="0"/>
            <a:t>Motivation</a:t>
          </a:r>
          <a:endParaRPr lang="de-DE" sz="2900" dirty="0"/>
        </a:p>
      </dgm:t>
    </dgm:pt>
    <dgm:pt modelId="{51EB9740-49EA-40DB-BA4A-C5E97748DCF6}" type="parTrans" cxnId="{6D09DFB2-BAA0-4C90-B5B5-C3A4991FA83F}">
      <dgm:prSet/>
      <dgm:spPr/>
      <dgm:t>
        <a:bodyPr/>
        <a:lstStyle/>
        <a:p>
          <a:endParaRPr lang="de-DE"/>
        </a:p>
      </dgm:t>
    </dgm:pt>
    <dgm:pt modelId="{1EE4A147-0F43-4E47-89B0-E440CF88C193}" type="sibTrans" cxnId="{6D09DFB2-BAA0-4C90-B5B5-C3A4991FA83F}">
      <dgm:prSet/>
      <dgm:spPr/>
      <dgm:t>
        <a:bodyPr/>
        <a:lstStyle/>
        <a:p>
          <a:endParaRPr lang="de-DE"/>
        </a:p>
      </dgm:t>
    </dgm:pt>
    <dgm:pt modelId="{035D6238-FD29-4FB3-9FC0-7FB357E94B94}">
      <dgm:prSet custT="1"/>
      <dgm:spPr/>
      <dgm:t>
        <a:bodyPr/>
        <a:lstStyle/>
        <a:p>
          <a:pPr>
            <a:buNone/>
          </a:pPr>
          <a:r>
            <a:rPr lang="de-DE" sz="2400"/>
            <a:t>Zusammenfassung &amp; </a:t>
          </a:r>
          <a:r>
            <a:rPr lang="de-DE" sz="2400" dirty="0"/>
            <a:t>Ausblick</a:t>
          </a:r>
        </a:p>
      </dgm:t>
    </dgm:pt>
    <dgm:pt modelId="{0B4F006D-A85C-4D23-BC98-1D5528578899}" type="parTrans" cxnId="{1E12ECDF-36B6-45CC-B991-F5AC78CDDF8A}">
      <dgm:prSet/>
      <dgm:spPr/>
      <dgm:t>
        <a:bodyPr/>
        <a:lstStyle/>
        <a:p>
          <a:endParaRPr lang="de-DE"/>
        </a:p>
      </dgm:t>
    </dgm:pt>
    <dgm:pt modelId="{E56CACC6-CE50-460D-BA88-CD8409A89749}" type="sibTrans" cxnId="{1E12ECDF-36B6-45CC-B991-F5AC78CDDF8A}">
      <dgm:prSet/>
      <dgm:spPr/>
      <dgm:t>
        <a:bodyPr/>
        <a:lstStyle/>
        <a:p>
          <a:endParaRPr lang="de-DE"/>
        </a:p>
      </dgm:t>
    </dgm:pt>
    <dgm:pt modelId="{1303D54A-85B0-4DEA-89F5-D6D896874EE4}" type="pres">
      <dgm:prSet presAssocID="{3CB075B2-7E7C-49BF-8605-6222466CBC54}" presName="linearFlow" presStyleCnt="0">
        <dgm:presLayoutVars>
          <dgm:dir/>
          <dgm:animLvl val="lvl"/>
          <dgm:resizeHandles val="exact"/>
        </dgm:presLayoutVars>
      </dgm:prSet>
      <dgm:spPr/>
    </dgm:pt>
    <dgm:pt modelId="{47496938-A236-42BA-833D-139B8E5F6239}" type="pres">
      <dgm:prSet presAssocID="{15B5644A-38E0-424A-BCDE-1DF9176C5243}" presName="composite" presStyleCnt="0"/>
      <dgm:spPr/>
    </dgm:pt>
    <dgm:pt modelId="{3070CE69-1605-42F8-9AFB-0B8E2CF30CA7}" type="pres">
      <dgm:prSet presAssocID="{15B5644A-38E0-424A-BCDE-1DF9176C5243}" presName="parentText" presStyleLbl="alignNode1" presStyleIdx="0" presStyleCnt="6">
        <dgm:presLayoutVars>
          <dgm:chMax val="1"/>
          <dgm:bulletEnabled val="1"/>
        </dgm:presLayoutVars>
      </dgm:prSet>
      <dgm:spPr/>
    </dgm:pt>
    <dgm:pt modelId="{F132D4DE-E985-4CA4-9C21-8AD476634F30}" type="pres">
      <dgm:prSet presAssocID="{15B5644A-38E0-424A-BCDE-1DF9176C5243}" presName="descendantText" presStyleLbl="alignAcc1" presStyleIdx="0" presStyleCnt="6">
        <dgm:presLayoutVars>
          <dgm:bulletEnabled val="1"/>
        </dgm:presLayoutVars>
      </dgm:prSet>
      <dgm:spPr/>
    </dgm:pt>
    <dgm:pt modelId="{8BB14726-F872-43C5-B1E0-A82B5D9913C3}" type="pres">
      <dgm:prSet presAssocID="{402E08D4-DA02-43E5-9D2F-2F52ED8A1079}" presName="sp" presStyleCnt="0"/>
      <dgm:spPr/>
    </dgm:pt>
    <dgm:pt modelId="{55E7FDE3-BE91-438B-B8F3-D1EE50B08166}" type="pres">
      <dgm:prSet presAssocID="{261F888D-F12E-48AF-BFEC-FE3516D92469}" presName="composite" presStyleCnt="0"/>
      <dgm:spPr/>
    </dgm:pt>
    <dgm:pt modelId="{95955E94-A9E3-4F23-BEA7-93C1975B7F78}" type="pres">
      <dgm:prSet presAssocID="{261F888D-F12E-48AF-BFEC-FE3516D92469}" presName="parentText" presStyleLbl="alignNode1" presStyleIdx="1" presStyleCnt="6">
        <dgm:presLayoutVars>
          <dgm:chMax val="1"/>
          <dgm:bulletEnabled val="1"/>
        </dgm:presLayoutVars>
      </dgm:prSet>
      <dgm:spPr/>
    </dgm:pt>
    <dgm:pt modelId="{28044308-B715-4AC5-A41E-465715C847BA}" type="pres">
      <dgm:prSet presAssocID="{261F888D-F12E-48AF-BFEC-FE3516D92469}" presName="descendantText" presStyleLbl="alignAcc1" presStyleIdx="1" presStyleCnt="6">
        <dgm:presLayoutVars>
          <dgm:bulletEnabled val="1"/>
        </dgm:presLayoutVars>
      </dgm:prSet>
      <dgm:spPr/>
    </dgm:pt>
    <dgm:pt modelId="{4C786E24-F02B-48DA-880E-3E8CB5EA93DE}" type="pres">
      <dgm:prSet presAssocID="{55730612-0FC4-409D-99C1-2A7A1F46A17A}" presName="sp" presStyleCnt="0"/>
      <dgm:spPr/>
    </dgm:pt>
    <dgm:pt modelId="{E67D60F8-9F02-4A84-AA34-BB8BBFB86538}" type="pres">
      <dgm:prSet presAssocID="{3CBF6D33-F844-4C7A-8F0F-2B00407BB144}" presName="composite" presStyleCnt="0"/>
      <dgm:spPr/>
    </dgm:pt>
    <dgm:pt modelId="{BF2323D3-783C-4FD3-A62D-0DFA5425C794}" type="pres">
      <dgm:prSet presAssocID="{3CBF6D33-F844-4C7A-8F0F-2B00407BB144}" presName="parentText" presStyleLbl="alignNode1" presStyleIdx="2" presStyleCnt="6">
        <dgm:presLayoutVars>
          <dgm:chMax val="1"/>
          <dgm:bulletEnabled val="1"/>
        </dgm:presLayoutVars>
      </dgm:prSet>
      <dgm:spPr/>
    </dgm:pt>
    <dgm:pt modelId="{09B06987-8336-4B33-84F7-B53041330217}" type="pres">
      <dgm:prSet presAssocID="{3CBF6D33-F844-4C7A-8F0F-2B00407BB144}" presName="descendantText" presStyleLbl="alignAcc1" presStyleIdx="2" presStyleCnt="6">
        <dgm:presLayoutVars>
          <dgm:bulletEnabled val="1"/>
        </dgm:presLayoutVars>
      </dgm:prSet>
      <dgm:spPr/>
    </dgm:pt>
    <dgm:pt modelId="{F7AC1E8F-AEA3-479B-BCC9-B25137792684}" type="pres">
      <dgm:prSet presAssocID="{DE687DAD-75F5-469C-BC42-CB60F2499454}" presName="sp" presStyleCnt="0"/>
      <dgm:spPr/>
    </dgm:pt>
    <dgm:pt modelId="{D6060F9E-3DFA-45F1-89BE-257FD20EE2A4}" type="pres">
      <dgm:prSet presAssocID="{5C7CA5AC-5576-4D2E-BEA5-4238163D4ABF}" presName="composite" presStyleCnt="0"/>
      <dgm:spPr/>
    </dgm:pt>
    <dgm:pt modelId="{F335D47E-03FB-4325-AF06-210C105159C8}" type="pres">
      <dgm:prSet presAssocID="{5C7CA5AC-5576-4D2E-BEA5-4238163D4ABF}" presName="parentText" presStyleLbl="alignNode1" presStyleIdx="3" presStyleCnt="6">
        <dgm:presLayoutVars>
          <dgm:chMax val="1"/>
          <dgm:bulletEnabled val="1"/>
        </dgm:presLayoutVars>
      </dgm:prSet>
      <dgm:spPr/>
    </dgm:pt>
    <dgm:pt modelId="{B20EB9DA-45E4-4E75-AE7A-94AF2E963D58}" type="pres">
      <dgm:prSet presAssocID="{5C7CA5AC-5576-4D2E-BEA5-4238163D4ABF}" presName="descendantText" presStyleLbl="alignAcc1" presStyleIdx="3" presStyleCnt="6">
        <dgm:presLayoutVars>
          <dgm:bulletEnabled val="1"/>
        </dgm:presLayoutVars>
      </dgm:prSet>
      <dgm:spPr/>
    </dgm:pt>
    <dgm:pt modelId="{99B5B961-1890-40EF-8724-2B5358F7E1D5}" type="pres">
      <dgm:prSet presAssocID="{B430F8B9-7371-41E2-B6B3-0A7495997668}" presName="sp" presStyleCnt="0"/>
      <dgm:spPr/>
    </dgm:pt>
    <dgm:pt modelId="{E2EA3D4A-6F9D-4CD0-8F6B-16D2978A4D68}" type="pres">
      <dgm:prSet presAssocID="{17EF5D25-DD82-4878-A9D7-6F89118311C1}" presName="composite" presStyleCnt="0"/>
      <dgm:spPr/>
    </dgm:pt>
    <dgm:pt modelId="{93EB08ED-9867-4447-B592-1942DFF1544E}" type="pres">
      <dgm:prSet presAssocID="{17EF5D25-DD82-4878-A9D7-6F89118311C1}" presName="parentText" presStyleLbl="alignNode1" presStyleIdx="4" presStyleCnt="6">
        <dgm:presLayoutVars>
          <dgm:chMax val="1"/>
          <dgm:bulletEnabled val="1"/>
        </dgm:presLayoutVars>
      </dgm:prSet>
      <dgm:spPr/>
    </dgm:pt>
    <dgm:pt modelId="{C8DF8189-5F16-4C2B-985C-0D7C3973FE97}" type="pres">
      <dgm:prSet presAssocID="{17EF5D25-DD82-4878-A9D7-6F89118311C1}" presName="descendantText" presStyleLbl="alignAcc1" presStyleIdx="4" presStyleCnt="6">
        <dgm:presLayoutVars>
          <dgm:bulletEnabled val="1"/>
        </dgm:presLayoutVars>
      </dgm:prSet>
      <dgm:spPr/>
    </dgm:pt>
    <dgm:pt modelId="{7C5A5B59-8B05-41B1-B6D8-0BC56185B485}" type="pres">
      <dgm:prSet presAssocID="{1443500A-8281-4322-AE80-7FA8E7A1A89C}" presName="sp" presStyleCnt="0"/>
      <dgm:spPr/>
    </dgm:pt>
    <dgm:pt modelId="{E5259C64-D655-45C4-8773-5791AAACAA6F}" type="pres">
      <dgm:prSet presAssocID="{34CA3046-3BD2-4969-B5D6-A806C9776ADF}" presName="composite" presStyleCnt="0"/>
      <dgm:spPr/>
    </dgm:pt>
    <dgm:pt modelId="{EE50E362-5783-46A4-B970-484163DDBD36}" type="pres">
      <dgm:prSet presAssocID="{34CA3046-3BD2-4969-B5D6-A806C9776ADF}" presName="parentText" presStyleLbl="alignNode1" presStyleIdx="5" presStyleCnt="6">
        <dgm:presLayoutVars>
          <dgm:chMax val="1"/>
          <dgm:bulletEnabled val="1"/>
        </dgm:presLayoutVars>
      </dgm:prSet>
      <dgm:spPr/>
    </dgm:pt>
    <dgm:pt modelId="{92BCFAA6-56E9-4228-874C-2C19425B4E95}" type="pres">
      <dgm:prSet presAssocID="{34CA3046-3BD2-4969-B5D6-A806C9776ADF}" presName="descendantText" presStyleLbl="alignAcc1" presStyleIdx="5" presStyleCnt="6">
        <dgm:presLayoutVars>
          <dgm:bulletEnabled val="1"/>
        </dgm:presLayoutVars>
      </dgm:prSet>
      <dgm:spPr/>
    </dgm:pt>
  </dgm:ptLst>
  <dgm:cxnLst>
    <dgm:cxn modelId="{AF753D02-67C9-4D57-8364-B5BA43EBE038}" srcId="{3CBF6D33-F844-4C7A-8F0F-2B00407BB144}" destId="{01814CFD-BD47-4573-8C33-AB92880744C1}" srcOrd="0" destOrd="0" parTransId="{A4521AF5-FB8C-4696-978A-9C0F62E1674C}" sibTransId="{540833FA-E453-44C6-8ACF-D764CDE55A06}"/>
    <dgm:cxn modelId="{E1FC5915-9FC5-4AA6-9C2A-FE091509EE0B}" srcId="{3CB075B2-7E7C-49BF-8605-6222466CBC54}" destId="{34CA3046-3BD2-4969-B5D6-A806C9776ADF}" srcOrd="5" destOrd="0" parTransId="{7A4AFAAD-8A09-4042-A096-7ADB1CF56533}" sibTransId="{1686DB73-8AB8-473A-B3D3-C385D8AD7B1D}"/>
    <dgm:cxn modelId="{C871281C-0127-45FC-A349-E5C1356A130A}" type="presOf" srcId="{9B0E3E76-731A-4B8D-A334-D4E1153A7B58}" destId="{28044308-B715-4AC5-A41E-465715C847BA}" srcOrd="0" destOrd="0" presId="urn:microsoft.com/office/officeart/2005/8/layout/chevron2"/>
    <dgm:cxn modelId="{FA7A8C30-9553-46C6-849F-7C1BE35B7B7C}" type="presOf" srcId="{E6384BD6-328B-49B0-BFD1-A27C96E37CE4}" destId="{C8DF8189-5F16-4C2B-985C-0D7C3973FE97}" srcOrd="0" destOrd="0" presId="urn:microsoft.com/office/officeart/2005/8/layout/chevron2"/>
    <dgm:cxn modelId="{4DEBB130-9225-48BD-A1A8-D8104F6D9AF4}" srcId="{261F888D-F12E-48AF-BFEC-FE3516D92469}" destId="{9B0E3E76-731A-4B8D-A334-D4E1153A7B58}" srcOrd="0" destOrd="0" parTransId="{252C1284-4F48-41CA-BAE9-E23C6B565606}" sibTransId="{8D0CCFD6-9D23-4DCA-A50D-13924E5DBD9F}"/>
    <dgm:cxn modelId="{0F8A2F60-FEA8-4438-9540-2A872DC53F6F}" type="presOf" srcId="{261F888D-F12E-48AF-BFEC-FE3516D92469}" destId="{95955E94-A9E3-4F23-BEA7-93C1975B7F78}" srcOrd="0" destOrd="0" presId="urn:microsoft.com/office/officeart/2005/8/layout/chevron2"/>
    <dgm:cxn modelId="{985AB466-9CDF-4467-9C75-32352A55419D}" srcId="{17EF5D25-DD82-4878-A9D7-6F89118311C1}" destId="{E6384BD6-328B-49B0-BFD1-A27C96E37CE4}" srcOrd="0" destOrd="0" parTransId="{95E0D2F6-7631-4C6F-9FED-403BC51F1C15}" sibTransId="{F98668B3-1133-4401-A4F9-D19B86EC3E1E}"/>
    <dgm:cxn modelId="{ACAF1671-D2D2-4165-B727-912944CFCCF6}" srcId="{3CB075B2-7E7C-49BF-8605-6222466CBC54}" destId="{15B5644A-38E0-424A-BCDE-1DF9176C5243}" srcOrd="0" destOrd="0" parTransId="{8376A345-AEF4-4C59-B5D0-6BE75842629F}" sibTransId="{402E08D4-DA02-43E5-9D2F-2F52ED8A1079}"/>
    <dgm:cxn modelId="{CD3C0E7F-8AD3-4F0B-BC6F-4B8BE40EA3C2}" type="presOf" srcId="{17EF5D25-DD82-4878-A9D7-6F89118311C1}" destId="{93EB08ED-9867-4447-B592-1942DFF1544E}" srcOrd="0" destOrd="0" presId="urn:microsoft.com/office/officeart/2005/8/layout/chevron2"/>
    <dgm:cxn modelId="{D4545981-D612-42D7-96E0-D3D4B6BDCEDF}" type="presOf" srcId="{5C7CA5AC-5576-4D2E-BEA5-4238163D4ABF}" destId="{F335D47E-03FB-4325-AF06-210C105159C8}" srcOrd="0" destOrd="0" presId="urn:microsoft.com/office/officeart/2005/8/layout/chevron2"/>
    <dgm:cxn modelId="{BDD5B588-1D14-4B8D-92A3-280E3330F07A}" srcId="{3CB075B2-7E7C-49BF-8605-6222466CBC54}" destId="{5C7CA5AC-5576-4D2E-BEA5-4238163D4ABF}" srcOrd="3" destOrd="0" parTransId="{010F205D-4FBD-4308-AF3A-3AE28336B7C5}" sibTransId="{B430F8B9-7371-41E2-B6B3-0A7495997668}"/>
    <dgm:cxn modelId="{35BF6B8A-1185-43D1-8B6F-22F855856567}" type="presOf" srcId="{15B5644A-38E0-424A-BCDE-1DF9176C5243}" destId="{3070CE69-1605-42F8-9AFB-0B8E2CF30CA7}" srcOrd="0" destOrd="0" presId="urn:microsoft.com/office/officeart/2005/8/layout/chevron2"/>
    <dgm:cxn modelId="{BEF88E93-1EE5-44A4-9C32-3EE62F2AD94C}" type="presOf" srcId="{817A3075-7AE0-430C-82C6-61CC5E2C13F2}" destId="{F132D4DE-E985-4CA4-9C21-8AD476634F30}" srcOrd="0" destOrd="0" presId="urn:microsoft.com/office/officeart/2005/8/layout/chevron2"/>
    <dgm:cxn modelId="{80023696-3B22-4919-9461-4083A4A04501}" type="presOf" srcId="{2813A662-742A-42C9-9463-C47D80B3F401}" destId="{B20EB9DA-45E4-4E75-AE7A-94AF2E963D58}" srcOrd="0" destOrd="0" presId="urn:microsoft.com/office/officeart/2005/8/layout/chevron2"/>
    <dgm:cxn modelId="{4B7C989A-8111-4561-9C27-F0B5C6018AC8}" type="presOf" srcId="{34CA3046-3BD2-4969-B5D6-A806C9776ADF}" destId="{EE50E362-5783-46A4-B970-484163DDBD36}" srcOrd="0" destOrd="0" presId="urn:microsoft.com/office/officeart/2005/8/layout/chevron2"/>
    <dgm:cxn modelId="{F4BD77AE-B023-413A-828C-1131BB77849C}" type="presOf" srcId="{01814CFD-BD47-4573-8C33-AB92880744C1}" destId="{09B06987-8336-4B33-84F7-B53041330217}" srcOrd="0" destOrd="0" presId="urn:microsoft.com/office/officeart/2005/8/layout/chevron2"/>
    <dgm:cxn modelId="{6D09DFB2-BAA0-4C90-B5B5-C3A4991FA83F}" srcId="{15B5644A-38E0-424A-BCDE-1DF9176C5243}" destId="{817A3075-7AE0-430C-82C6-61CC5E2C13F2}" srcOrd="0" destOrd="0" parTransId="{51EB9740-49EA-40DB-BA4A-C5E97748DCF6}" sibTransId="{1EE4A147-0F43-4E47-89B0-E440CF88C193}"/>
    <dgm:cxn modelId="{BD244EC4-1D7C-4A73-A354-7A20A6D3BF87}" srcId="{5C7CA5AC-5576-4D2E-BEA5-4238163D4ABF}" destId="{2813A662-742A-42C9-9463-C47D80B3F401}" srcOrd="0" destOrd="0" parTransId="{A6CD3BA6-8265-46E4-AE0A-7F89F91D8D05}" sibTransId="{B083E20D-E69D-491E-84E3-FA838ECFBC68}"/>
    <dgm:cxn modelId="{FB1D8FCF-331B-4484-B764-40453641F50D}" srcId="{3CB075B2-7E7C-49BF-8605-6222466CBC54}" destId="{3CBF6D33-F844-4C7A-8F0F-2B00407BB144}" srcOrd="2" destOrd="0" parTransId="{DCDEDBCE-4FB0-4244-9FF8-33CFD8D8449C}" sibTransId="{DE687DAD-75F5-469C-BC42-CB60F2499454}"/>
    <dgm:cxn modelId="{915A32DF-5527-4438-8667-42A5B7FCCB3E}" srcId="{3CB075B2-7E7C-49BF-8605-6222466CBC54}" destId="{261F888D-F12E-48AF-BFEC-FE3516D92469}" srcOrd="1" destOrd="0" parTransId="{54BE9804-AFCD-4D37-8DC2-5D30F62DB034}" sibTransId="{55730612-0FC4-409D-99C1-2A7A1F46A17A}"/>
    <dgm:cxn modelId="{1E12ECDF-36B6-45CC-B991-F5AC78CDDF8A}" srcId="{34CA3046-3BD2-4969-B5D6-A806C9776ADF}" destId="{035D6238-FD29-4FB3-9FC0-7FB357E94B94}" srcOrd="0" destOrd="0" parTransId="{0B4F006D-A85C-4D23-BC98-1D5528578899}" sibTransId="{E56CACC6-CE50-460D-BA88-CD8409A89749}"/>
    <dgm:cxn modelId="{3C9382EC-413C-417C-BFB6-D1EF6F776C43}" srcId="{3CB075B2-7E7C-49BF-8605-6222466CBC54}" destId="{17EF5D25-DD82-4878-A9D7-6F89118311C1}" srcOrd="4" destOrd="0" parTransId="{2505E4FE-0DCA-4B57-A486-3AF1437E7C6B}" sibTransId="{1443500A-8281-4322-AE80-7FA8E7A1A89C}"/>
    <dgm:cxn modelId="{15F892F3-EA96-47AA-9A49-25496E64C58C}" type="presOf" srcId="{3CB075B2-7E7C-49BF-8605-6222466CBC54}" destId="{1303D54A-85B0-4DEA-89F5-D6D896874EE4}" srcOrd="0" destOrd="0" presId="urn:microsoft.com/office/officeart/2005/8/layout/chevron2"/>
    <dgm:cxn modelId="{9DED61F8-22C6-49D7-A348-4B9BE75129E1}" type="presOf" srcId="{3CBF6D33-F844-4C7A-8F0F-2B00407BB144}" destId="{BF2323D3-783C-4FD3-A62D-0DFA5425C794}" srcOrd="0" destOrd="0" presId="urn:microsoft.com/office/officeart/2005/8/layout/chevron2"/>
    <dgm:cxn modelId="{8927C7FC-E1F0-4991-A64F-6A61EE2DD090}" type="presOf" srcId="{035D6238-FD29-4FB3-9FC0-7FB357E94B94}" destId="{92BCFAA6-56E9-4228-874C-2C19425B4E95}" srcOrd="0" destOrd="0" presId="urn:microsoft.com/office/officeart/2005/8/layout/chevron2"/>
    <dgm:cxn modelId="{5850B6A1-69B1-49C7-A89B-E0ABE44C7D9E}" type="presParOf" srcId="{1303D54A-85B0-4DEA-89F5-D6D896874EE4}" destId="{47496938-A236-42BA-833D-139B8E5F6239}" srcOrd="0" destOrd="0" presId="urn:microsoft.com/office/officeart/2005/8/layout/chevron2"/>
    <dgm:cxn modelId="{357C9CC4-7117-467E-9D85-C743B8D1104A}" type="presParOf" srcId="{47496938-A236-42BA-833D-139B8E5F6239}" destId="{3070CE69-1605-42F8-9AFB-0B8E2CF30CA7}" srcOrd="0" destOrd="0" presId="urn:microsoft.com/office/officeart/2005/8/layout/chevron2"/>
    <dgm:cxn modelId="{A2C55E8A-391B-48AB-9F75-74738FB4CF63}" type="presParOf" srcId="{47496938-A236-42BA-833D-139B8E5F6239}" destId="{F132D4DE-E985-4CA4-9C21-8AD476634F30}" srcOrd="1" destOrd="0" presId="urn:microsoft.com/office/officeart/2005/8/layout/chevron2"/>
    <dgm:cxn modelId="{59974F89-D387-42A0-AF3B-C6C1F0FB2674}" type="presParOf" srcId="{1303D54A-85B0-4DEA-89F5-D6D896874EE4}" destId="{8BB14726-F872-43C5-B1E0-A82B5D9913C3}" srcOrd="1" destOrd="0" presId="urn:microsoft.com/office/officeart/2005/8/layout/chevron2"/>
    <dgm:cxn modelId="{084E56AA-B548-4A9F-9F3D-277E13C25FF4}" type="presParOf" srcId="{1303D54A-85B0-4DEA-89F5-D6D896874EE4}" destId="{55E7FDE3-BE91-438B-B8F3-D1EE50B08166}" srcOrd="2" destOrd="0" presId="urn:microsoft.com/office/officeart/2005/8/layout/chevron2"/>
    <dgm:cxn modelId="{E77F34A5-C1D3-4522-8A16-12190ADB79AD}" type="presParOf" srcId="{55E7FDE3-BE91-438B-B8F3-D1EE50B08166}" destId="{95955E94-A9E3-4F23-BEA7-93C1975B7F78}" srcOrd="0" destOrd="0" presId="urn:microsoft.com/office/officeart/2005/8/layout/chevron2"/>
    <dgm:cxn modelId="{3B2B1C88-8DE6-45B7-94B5-101CA5445517}" type="presParOf" srcId="{55E7FDE3-BE91-438B-B8F3-D1EE50B08166}" destId="{28044308-B715-4AC5-A41E-465715C847BA}" srcOrd="1" destOrd="0" presId="urn:microsoft.com/office/officeart/2005/8/layout/chevron2"/>
    <dgm:cxn modelId="{494AE7FC-18CA-4FE5-8C74-1A99650AFC2E}" type="presParOf" srcId="{1303D54A-85B0-4DEA-89F5-D6D896874EE4}" destId="{4C786E24-F02B-48DA-880E-3E8CB5EA93DE}" srcOrd="3" destOrd="0" presId="urn:microsoft.com/office/officeart/2005/8/layout/chevron2"/>
    <dgm:cxn modelId="{BABCDF30-9143-4F54-9CDA-E25F2F8B40E5}" type="presParOf" srcId="{1303D54A-85B0-4DEA-89F5-D6D896874EE4}" destId="{E67D60F8-9F02-4A84-AA34-BB8BBFB86538}" srcOrd="4" destOrd="0" presId="urn:microsoft.com/office/officeart/2005/8/layout/chevron2"/>
    <dgm:cxn modelId="{CF351389-16F6-42AB-A999-47E8A962ECB5}" type="presParOf" srcId="{E67D60F8-9F02-4A84-AA34-BB8BBFB86538}" destId="{BF2323D3-783C-4FD3-A62D-0DFA5425C794}" srcOrd="0" destOrd="0" presId="urn:microsoft.com/office/officeart/2005/8/layout/chevron2"/>
    <dgm:cxn modelId="{E9F6E2F5-6361-4A35-96B6-4CA1EA776BB1}" type="presParOf" srcId="{E67D60F8-9F02-4A84-AA34-BB8BBFB86538}" destId="{09B06987-8336-4B33-84F7-B53041330217}" srcOrd="1" destOrd="0" presId="urn:microsoft.com/office/officeart/2005/8/layout/chevron2"/>
    <dgm:cxn modelId="{02B2D849-1BE4-4FC8-829A-5FCB467EDC6E}" type="presParOf" srcId="{1303D54A-85B0-4DEA-89F5-D6D896874EE4}" destId="{F7AC1E8F-AEA3-479B-BCC9-B25137792684}" srcOrd="5" destOrd="0" presId="urn:microsoft.com/office/officeart/2005/8/layout/chevron2"/>
    <dgm:cxn modelId="{A7615F95-EB48-4B9E-B943-8E048FBB619C}" type="presParOf" srcId="{1303D54A-85B0-4DEA-89F5-D6D896874EE4}" destId="{D6060F9E-3DFA-45F1-89BE-257FD20EE2A4}" srcOrd="6" destOrd="0" presId="urn:microsoft.com/office/officeart/2005/8/layout/chevron2"/>
    <dgm:cxn modelId="{B2282F64-2A6A-43BC-82E7-49C5441AA5C5}" type="presParOf" srcId="{D6060F9E-3DFA-45F1-89BE-257FD20EE2A4}" destId="{F335D47E-03FB-4325-AF06-210C105159C8}" srcOrd="0" destOrd="0" presId="urn:microsoft.com/office/officeart/2005/8/layout/chevron2"/>
    <dgm:cxn modelId="{0965F62E-12C0-4267-9E6C-A08F659DA0C3}" type="presParOf" srcId="{D6060F9E-3DFA-45F1-89BE-257FD20EE2A4}" destId="{B20EB9DA-45E4-4E75-AE7A-94AF2E963D58}" srcOrd="1" destOrd="0" presId="urn:microsoft.com/office/officeart/2005/8/layout/chevron2"/>
    <dgm:cxn modelId="{AC5BC090-080B-481F-9B11-B0E3CEF0E916}" type="presParOf" srcId="{1303D54A-85B0-4DEA-89F5-D6D896874EE4}" destId="{99B5B961-1890-40EF-8724-2B5358F7E1D5}" srcOrd="7" destOrd="0" presId="urn:microsoft.com/office/officeart/2005/8/layout/chevron2"/>
    <dgm:cxn modelId="{76F075B4-F81B-4716-AC77-5E2B0D0B89F1}" type="presParOf" srcId="{1303D54A-85B0-4DEA-89F5-D6D896874EE4}" destId="{E2EA3D4A-6F9D-4CD0-8F6B-16D2978A4D68}" srcOrd="8" destOrd="0" presId="urn:microsoft.com/office/officeart/2005/8/layout/chevron2"/>
    <dgm:cxn modelId="{82D39065-0E65-4301-95EC-A8E740082CA5}" type="presParOf" srcId="{E2EA3D4A-6F9D-4CD0-8F6B-16D2978A4D68}" destId="{93EB08ED-9867-4447-B592-1942DFF1544E}" srcOrd="0" destOrd="0" presId="urn:microsoft.com/office/officeart/2005/8/layout/chevron2"/>
    <dgm:cxn modelId="{6B1979BC-C8C5-4C2C-B3C6-8AB1CCD7DD57}" type="presParOf" srcId="{E2EA3D4A-6F9D-4CD0-8F6B-16D2978A4D68}" destId="{C8DF8189-5F16-4C2B-985C-0D7C3973FE97}" srcOrd="1" destOrd="0" presId="urn:microsoft.com/office/officeart/2005/8/layout/chevron2"/>
    <dgm:cxn modelId="{390E839A-5478-4D0F-924E-D141E8457484}" type="presParOf" srcId="{1303D54A-85B0-4DEA-89F5-D6D896874EE4}" destId="{7C5A5B59-8B05-41B1-B6D8-0BC56185B485}" srcOrd="9" destOrd="0" presId="urn:microsoft.com/office/officeart/2005/8/layout/chevron2"/>
    <dgm:cxn modelId="{41C4EC90-F6AE-4C5A-89BD-D017F539CDC2}" type="presParOf" srcId="{1303D54A-85B0-4DEA-89F5-D6D896874EE4}" destId="{E5259C64-D655-45C4-8773-5791AAACAA6F}" srcOrd="10" destOrd="0" presId="urn:microsoft.com/office/officeart/2005/8/layout/chevron2"/>
    <dgm:cxn modelId="{749D1D31-0975-4517-995F-15FBF0317671}" type="presParOf" srcId="{E5259C64-D655-45C4-8773-5791AAACAA6F}" destId="{EE50E362-5783-46A4-B970-484163DDBD36}" srcOrd="0" destOrd="0" presId="urn:microsoft.com/office/officeart/2005/8/layout/chevron2"/>
    <dgm:cxn modelId="{AE7E6F0F-5975-4118-8CD6-3DBCA3F11ECF}" type="presParOf" srcId="{E5259C64-D655-45C4-8773-5791AAACAA6F}" destId="{92BCFAA6-56E9-4228-874C-2C19425B4E9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b="1"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b="1"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b="1"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b="1"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b="0"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b="1"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b="1"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b="1"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b="1"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b="1"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EC669569-DDEF-4F92-B9B9-EC06AE27D79D}">
      <dgm:prSet phldrT="[Text]"/>
      <dgm:spPr>
        <a:xfrm>
          <a:off x="2733464" y="0"/>
          <a:ext cx="1516326" cy="313920"/>
        </a:xfrm>
        <a:prstGeom prst="chevron">
          <a:avLst/>
        </a:prstGeom>
      </dgm:spPr>
      <dgm:t>
        <a:bodyPr/>
        <a:lstStyle/>
        <a:p>
          <a:r>
            <a:rPr lang="de-DE" b="0" dirty="0"/>
            <a:t>Identifikation</a:t>
          </a:r>
        </a:p>
      </dgm:t>
    </dgm:pt>
    <dgm:pt modelId="{7887333D-72B3-4696-A642-2B0B5385F1B8}" type="parTrans" cxnId="{CA373016-9A2F-499D-99A4-1260F26D5E0D}">
      <dgm:prSet/>
      <dgm:spPr/>
      <dgm:t>
        <a:bodyPr/>
        <a:lstStyle/>
        <a:p>
          <a:endParaRPr lang="de-DE"/>
        </a:p>
      </dgm:t>
    </dgm:pt>
    <dgm:pt modelId="{F3EBE646-5117-493A-8F99-BB3D1C158E6E}" type="sibTrans" cxnId="{CA373016-9A2F-499D-99A4-1260F26D5E0D}">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b="1"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0ACEDFA7-9EB6-4060-A3EF-DCDE0FA80CAF}">
      <dgm:prSet/>
      <dgm:spPr>
        <a:xfrm>
          <a:off x="5462852" y="0"/>
          <a:ext cx="1516326" cy="313920"/>
        </a:xfrm>
        <a:prstGeom prst="chevron">
          <a:avLst/>
        </a:prstGeom>
      </dgm:spPr>
      <dgm:t>
        <a:bodyPr/>
        <a:lstStyle/>
        <a:p>
          <a:r>
            <a:rPr lang="de-DE" dirty="0"/>
            <a:t>DEM</a:t>
          </a:r>
        </a:p>
      </dgm:t>
    </dgm:pt>
    <dgm:pt modelId="{BAD63F92-E6B1-4D3E-B11F-A6D3C21C5AE7}" type="parTrans" cxnId="{D1BB0F38-60C6-45D6-A055-66A54114D503}">
      <dgm:prSet/>
      <dgm:spPr/>
      <dgm:t>
        <a:bodyPr/>
        <a:lstStyle/>
        <a:p>
          <a:endParaRPr lang="de-DE"/>
        </a:p>
      </dgm:t>
    </dgm:pt>
    <dgm:pt modelId="{8D2A1482-CDA0-467D-BFD3-51DE9DF3F7F5}" type="sibTrans" cxnId="{D1BB0F38-60C6-45D6-A055-66A54114D503}">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Ausblick</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8">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8">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A5945D7-E814-42FF-90E4-7C039C656BFA}" type="pres">
      <dgm:prSet presAssocID="{EC669569-DDEF-4F92-B9B9-EC06AE27D79D}" presName="parTxOnly" presStyleLbl="node1" presStyleIdx="2" presStyleCnt="8">
        <dgm:presLayoutVars>
          <dgm:chMax val="0"/>
          <dgm:chPref val="0"/>
          <dgm:bulletEnabled val="1"/>
        </dgm:presLayoutVars>
      </dgm:prSet>
      <dgm:spPr/>
    </dgm:pt>
    <dgm:pt modelId="{47A0C7C2-900C-4750-B11E-948A6EDA2ADB}" type="pres">
      <dgm:prSet presAssocID="{F3EBE646-5117-493A-8F99-BB3D1C158E6E}" presName="parTxOnlySpace" presStyleCnt="0"/>
      <dgm:spPr/>
    </dgm:pt>
    <dgm:pt modelId="{A21AAFA5-392D-47DE-B56A-2BB69E7A168B}" type="pres">
      <dgm:prSet presAssocID="{1C315B12-2A39-4BBE-9AE7-B3D9B299856C}" presName="parTxOnly" presStyleLbl="node1" presStyleIdx="3" presStyleCnt="8">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5A2EB139-A05F-4DD6-A5C4-AB77D43A9AA9}" type="pres">
      <dgm:prSet presAssocID="{0ACEDFA7-9EB6-4060-A3EF-DCDE0FA80CAF}" presName="parTxOnly" presStyleLbl="node1" presStyleIdx="4" presStyleCnt="8">
        <dgm:presLayoutVars>
          <dgm:chMax val="0"/>
          <dgm:chPref val="0"/>
          <dgm:bulletEnabled val="1"/>
        </dgm:presLayoutVars>
      </dgm:prSet>
      <dgm:spPr/>
    </dgm:pt>
    <dgm:pt modelId="{C3EAF690-25DF-449E-AA89-3C2C1ADB3957}" type="pres">
      <dgm:prSet presAssocID="{8D2A1482-CDA0-467D-BFD3-51DE9DF3F7F5}" presName="parTxOnlySpace" presStyleCnt="0"/>
      <dgm:spPr/>
    </dgm:pt>
    <dgm:pt modelId="{3E4D849A-721D-427C-AE46-4A19B198981E}" type="pres">
      <dgm:prSet presAssocID="{22F3E387-7190-4EF8-B787-BC3F2FC65A6A}" presName="parTxOnly" presStyleLbl="node1" presStyleIdx="5" presStyleCnt="8">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6" presStyleCnt="8">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7" presStyleCnt="8">
        <dgm:presLayoutVars>
          <dgm:chMax val="0"/>
          <dgm:chPref val="0"/>
          <dgm:bulletEnabled val="1"/>
        </dgm:presLayoutVars>
      </dgm:prSet>
      <dgm:spPr/>
    </dgm:pt>
  </dgm:ptLst>
  <dgm:cxnLst>
    <dgm:cxn modelId="{CA373016-9A2F-499D-99A4-1260F26D5E0D}" srcId="{34B7CF35-C08B-4FC8-82B2-CC6BFD62D01B}" destId="{EC669569-DDEF-4F92-B9B9-EC06AE27D79D}" srcOrd="2" destOrd="0" parTransId="{7887333D-72B3-4696-A642-2B0B5385F1B8}" sibTransId="{F3EBE646-5117-493A-8F99-BB3D1C158E6E}"/>
    <dgm:cxn modelId="{5DB5FE1B-8FAF-40EB-9A05-FF7E91DA07F9}" srcId="{34B7CF35-C08B-4FC8-82B2-CC6BFD62D01B}" destId="{F1E3CE3A-8B1A-4FE7-B407-B6689667E12A}" srcOrd="7" destOrd="0" parTransId="{557A1478-C539-4342-81E4-517BC6286F48}" sibTransId="{14EEEBA7-0A02-42D9-AC58-CB80B9EB9EEE}"/>
    <dgm:cxn modelId="{D1BB0F38-60C6-45D6-A055-66A54114D503}" srcId="{34B7CF35-C08B-4FC8-82B2-CC6BFD62D01B}" destId="{0ACEDFA7-9EB6-4060-A3EF-DCDE0FA80CAF}" srcOrd="4" destOrd="0" parTransId="{BAD63F92-E6B1-4D3E-B11F-A6D3C21C5AE7}" sibTransId="{8D2A1482-CDA0-467D-BFD3-51DE9DF3F7F5}"/>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6"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8D62DB7-C1F7-4E72-AC81-84606209B471}" type="presOf" srcId="{0ACEDFA7-9EB6-4060-A3EF-DCDE0FA80CAF}" destId="{5A2EB139-A05F-4DD6-A5C4-AB77D43A9AA9}" srcOrd="0" destOrd="0" presId="urn:microsoft.com/office/officeart/2005/8/layout/chevron1"/>
    <dgm:cxn modelId="{AFE613BA-3583-4F09-9D3C-47F5AAB3F4A8}" srcId="{34B7CF35-C08B-4FC8-82B2-CC6BFD62D01B}" destId="{1C315B12-2A39-4BBE-9AE7-B3D9B299856C}" srcOrd="3" destOrd="0" parTransId="{E8A04883-A03D-449C-BAD9-22972E59D10C}" sibTransId="{25C06228-A1ED-439A-9CAA-565F5F270C2F}"/>
    <dgm:cxn modelId="{C832BACB-D8D8-47C5-AEFE-34AB37E97734}" type="presOf" srcId="{EC669569-DDEF-4F92-B9B9-EC06AE27D79D}" destId="{AA5945D7-E814-42FF-90E4-7C039C656BFA}" srcOrd="0" destOrd="0" presId="urn:microsoft.com/office/officeart/2005/8/layout/chevron1"/>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5"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40F045C8-2D62-4CBB-9AF8-84D3E9A3C1CF}" type="presParOf" srcId="{0ABC2454-D4EA-4143-AC80-5AB30747E239}" destId="{AA5945D7-E814-42FF-90E4-7C039C656BFA}" srcOrd="4" destOrd="0" presId="urn:microsoft.com/office/officeart/2005/8/layout/chevron1"/>
    <dgm:cxn modelId="{3E584DB2-5B2E-42A6-98E3-30AB04B20962}" type="presParOf" srcId="{0ABC2454-D4EA-4143-AC80-5AB30747E239}" destId="{47A0C7C2-900C-4750-B11E-948A6EDA2ADB}" srcOrd="5" destOrd="0" presId="urn:microsoft.com/office/officeart/2005/8/layout/chevron1"/>
    <dgm:cxn modelId="{E25D1BD4-DB0A-4D2B-B498-0AEED4CDAF45}" type="presParOf" srcId="{0ABC2454-D4EA-4143-AC80-5AB30747E239}" destId="{A21AAFA5-392D-47DE-B56A-2BB69E7A168B}" srcOrd="6" destOrd="0" presId="urn:microsoft.com/office/officeart/2005/8/layout/chevron1"/>
    <dgm:cxn modelId="{76F95C88-C782-48ED-810F-D5FC2B6842F1}" type="presParOf" srcId="{0ABC2454-D4EA-4143-AC80-5AB30747E239}" destId="{04F84E75-B247-44B0-8519-B66409E78F9E}" srcOrd="7" destOrd="0" presId="urn:microsoft.com/office/officeart/2005/8/layout/chevron1"/>
    <dgm:cxn modelId="{456BEE56-F716-43B3-A899-8C07A5B35144}" type="presParOf" srcId="{0ABC2454-D4EA-4143-AC80-5AB30747E239}" destId="{5A2EB139-A05F-4DD6-A5C4-AB77D43A9AA9}" srcOrd="8" destOrd="0" presId="urn:microsoft.com/office/officeart/2005/8/layout/chevron1"/>
    <dgm:cxn modelId="{2E1F0852-C33D-46C2-91A3-4E6C13140740}" type="presParOf" srcId="{0ABC2454-D4EA-4143-AC80-5AB30747E239}" destId="{C3EAF690-25DF-449E-AA89-3C2C1ADB3957}" srcOrd="9" destOrd="0" presId="urn:microsoft.com/office/officeart/2005/8/layout/chevron1"/>
    <dgm:cxn modelId="{24F8D005-79E1-47AE-885A-557D868B3F0A}" type="presParOf" srcId="{0ABC2454-D4EA-4143-AC80-5AB30747E239}" destId="{3E4D849A-721D-427C-AE46-4A19B198981E}" srcOrd="10" destOrd="0" presId="urn:microsoft.com/office/officeart/2005/8/layout/chevron1"/>
    <dgm:cxn modelId="{1F9AF5C1-75DB-46F2-BB22-F711384B3457}" type="presParOf" srcId="{0ABC2454-D4EA-4143-AC80-5AB30747E239}" destId="{ED83440A-BCEA-496C-B064-8033E4384162}" srcOrd="11" destOrd="0" presId="urn:microsoft.com/office/officeart/2005/8/layout/chevron1"/>
    <dgm:cxn modelId="{78AA4818-832F-4C42-955E-9B763352331A}" type="presParOf" srcId="{0ABC2454-D4EA-4143-AC80-5AB30747E239}" destId="{61D23223-0D6F-44A9-8715-EB50ACDAFEBF}" srcOrd="12" destOrd="0" presId="urn:microsoft.com/office/officeart/2005/8/layout/chevron1"/>
    <dgm:cxn modelId="{68C8E196-792A-4A4F-B973-3259571CB721}" type="presParOf" srcId="{0ABC2454-D4EA-4143-AC80-5AB30747E239}" destId="{BE74FC73-444E-4D3A-B143-C2B2584C8F24}" srcOrd="13" destOrd="0" presId="urn:microsoft.com/office/officeart/2005/8/layout/chevron1"/>
    <dgm:cxn modelId="{76C00EC7-27F5-4CF8-9ACC-A4CEFD18F5E7}" type="presParOf" srcId="{0ABC2454-D4EA-4143-AC80-5AB30747E239}" destId="{8F60A837-01F3-4008-9EF5-157671D943D6}"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1"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1"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EC669569-DDEF-4F92-B9B9-EC06AE27D79D}">
      <dgm:prSet phldrT="[Text]"/>
      <dgm:spPr>
        <a:xfrm>
          <a:off x="2733464" y="0"/>
          <a:ext cx="1516326" cy="313920"/>
        </a:xfrm>
        <a:prstGeom prst="chevron">
          <a:avLst/>
        </a:prstGeom>
      </dgm:spPr>
      <dgm:t>
        <a:bodyPr/>
        <a:lstStyle/>
        <a:p>
          <a:r>
            <a:rPr lang="de-DE" dirty="0"/>
            <a:t>Identifikation</a:t>
          </a:r>
        </a:p>
      </dgm:t>
    </dgm:pt>
    <dgm:pt modelId="{7887333D-72B3-4696-A642-2B0B5385F1B8}" type="parTrans" cxnId="{CA373016-9A2F-499D-99A4-1260F26D5E0D}">
      <dgm:prSet/>
      <dgm:spPr/>
      <dgm:t>
        <a:bodyPr/>
        <a:lstStyle/>
        <a:p>
          <a:endParaRPr lang="de-DE"/>
        </a:p>
      </dgm:t>
    </dgm:pt>
    <dgm:pt modelId="{F3EBE646-5117-493A-8F99-BB3D1C158E6E}" type="sibTrans" cxnId="{CA373016-9A2F-499D-99A4-1260F26D5E0D}">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0ACEDFA7-9EB6-4060-A3EF-DCDE0FA80CAF}">
      <dgm:prSet/>
      <dgm:spPr>
        <a:xfrm>
          <a:off x="5462852" y="0"/>
          <a:ext cx="1516326" cy="313920"/>
        </a:xfrm>
        <a:prstGeom prst="chevron">
          <a:avLst/>
        </a:prstGeom>
      </dgm:spPr>
      <dgm:t>
        <a:bodyPr/>
        <a:lstStyle/>
        <a:p>
          <a:r>
            <a:rPr lang="de-DE" dirty="0"/>
            <a:t>DEM</a:t>
          </a:r>
        </a:p>
      </dgm:t>
    </dgm:pt>
    <dgm:pt modelId="{BAD63F92-E6B1-4D3E-B11F-A6D3C21C5AE7}" type="parTrans" cxnId="{D1BB0F38-60C6-45D6-A055-66A54114D503}">
      <dgm:prSet/>
      <dgm:spPr/>
      <dgm:t>
        <a:bodyPr/>
        <a:lstStyle/>
        <a:p>
          <a:endParaRPr lang="de-DE"/>
        </a:p>
      </dgm:t>
    </dgm:pt>
    <dgm:pt modelId="{8D2A1482-CDA0-467D-BFD3-51DE9DF3F7F5}" type="sibTrans" cxnId="{D1BB0F38-60C6-45D6-A055-66A54114D503}">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Ausblick</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8">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8">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A5945D7-E814-42FF-90E4-7C039C656BFA}" type="pres">
      <dgm:prSet presAssocID="{EC669569-DDEF-4F92-B9B9-EC06AE27D79D}" presName="parTxOnly" presStyleLbl="node1" presStyleIdx="2" presStyleCnt="8">
        <dgm:presLayoutVars>
          <dgm:chMax val="0"/>
          <dgm:chPref val="0"/>
          <dgm:bulletEnabled val="1"/>
        </dgm:presLayoutVars>
      </dgm:prSet>
      <dgm:spPr/>
    </dgm:pt>
    <dgm:pt modelId="{47A0C7C2-900C-4750-B11E-948A6EDA2ADB}" type="pres">
      <dgm:prSet presAssocID="{F3EBE646-5117-493A-8F99-BB3D1C158E6E}" presName="parTxOnlySpace" presStyleCnt="0"/>
      <dgm:spPr/>
    </dgm:pt>
    <dgm:pt modelId="{A21AAFA5-392D-47DE-B56A-2BB69E7A168B}" type="pres">
      <dgm:prSet presAssocID="{1C315B12-2A39-4BBE-9AE7-B3D9B299856C}" presName="parTxOnly" presStyleLbl="node1" presStyleIdx="3" presStyleCnt="8">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5A2EB139-A05F-4DD6-A5C4-AB77D43A9AA9}" type="pres">
      <dgm:prSet presAssocID="{0ACEDFA7-9EB6-4060-A3EF-DCDE0FA80CAF}" presName="parTxOnly" presStyleLbl="node1" presStyleIdx="4" presStyleCnt="8">
        <dgm:presLayoutVars>
          <dgm:chMax val="0"/>
          <dgm:chPref val="0"/>
          <dgm:bulletEnabled val="1"/>
        </dgm:presLayoutVars>
      </dgm:prSet>
      <dgm:spPr/>
    </dgm:pt>
    <dgm:pt modelId="{C3EAF690-25DF-449E-AA89-3C2C1ADB3957}" type="pres">
      <dgm:prSet presAssocID="{8D2A1482-CDA0-467D-BFD3-51DE9DF3F7F5}" presName="parTxOnlySpace" presStyleCnt="0"/>
      <dgm:spPr/>
    </dgm:pt>
    <dgm:pt modelId="{3E4D849A-721D-427C-AE46-4A19B198981E}" type="pres">
      <dgm:prSet presAssocID="{22F3E387-7190-4EF8-B787-BC3F2FC65A6A}" presName="parTxOnly" presStyleLbl="node1" presStyleIdx="5" presStyleCnt="8">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6" presStyleCnt="8">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7" presStyleCnt="8">
        <dgm:presLayoutVars>
          <dgm:chMax val="0"/>
          <dgm:chPref val="0"/>
          <dgm:bulletEnabled val="1"/>
        </dgm:presLayoutVars>
      </dgm:prSet>
      <dgm:spPr/>
    </dgm:pt>
  </dgm:ptLst>
  <dgm:cxnLst>
    <dgm:cxn modelId="{CA373016-9A2F-499D-99A4-1260F26D5E0D}" srcId="{34B7CF35-C08B-4FC8-82B2-CC6BFD62D01B}" destId="{EC669569-DDEF-4F92-B9B9-EC06AE27D79D}" srcOrd="2" destOrd="0" parTransId="{7887333D-72B3-4696-A642-2B0B5385F1B8}" sibTransId="{F3EBE646-5117-493A-8F99-BB3D1C158E6E}"/>
    <dgm:cxn modelId="{5DB5FE1B-8FAF-40EB-9A05-FF7E91DA07F9}" srcId="{34B7CF35-C08B-4FC8-82B2-CC6BFD62D01B}" destId="{F1E3CE3A-8B1A-4FE7-B407-B6689667E12A}" srcOrd="7" destOrd="0" parTransId="{557A1478-C539-4342-81E4-517BC6286F48}" sibTransId="{14EEEBA7-0A02-42D9-AC58-CB80B9EB9EEE}"/>
    <dgm:cxn modelId="{D1BB0F38-60C6-45D6-A055-66A54114D503}" srcId="{34B7CF35-C08B-4FC8-82B2-CC6BFD62D01B}" destId="{0ACEDFA7-9EB6-4060-A3EF-DCDE0FA80CAF}" srcOrd="4" destOrd="0" parTransId="{BAD63F92-E6B1-4D3E-B11F-A6D3C21C5AE7}" sibTransId="{8D2A1482-CDA0-467D-BFD3-51DE9DF3F7F5}"/>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6"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8D62DB7-C1F7-4E72-AC81-84606209B471}" type="presOf" srcId="{0ACEDFA7-9EB6-4060-A3EF-DCDE0FA80CAF}" destId="{5A2EB139-A05F-4DD6-A5C4-AB77D43A9AA9}" srcOrd="0" destOrd="0" presId="urn:microsoft.com/office/officeart/2005/8/layout/chevron1"/>
    <dgm:cxn modelId="{AFE613BA-3583-4F09-9D3C-47F5AAB3F4A8}" srcId="{34B7CF35-C08B-4FC8-82B2-CC6BFD62D01B}" destId="{1C315B12-2A39-4BBE-9AE7-B3D9B299856C}" srcOrd="3" destOrd="0" parTransId="{E8A04883-A03D-449C-BAD9-22972E59D10C}" sibTransId="{25C06228-A1ED-439A-9CAA-565F5F270C2F}"/>
    <dgm:cxn modelId="{C832BACB-D8D8-47C5-AEFE-34AB37E97734}" type="presOf" srcId="{EC669569-DDEF-4F92-B9B9-EC06AE27D79D}" destId="{AA5945D7-E814-42FF-90E4-7C039C656BFA}" srcOrd="0" destOrd="0" presId="urn:microsoft.com/office/officeart/2005/8/layout/chevron1"/>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5"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40F045C8-2D62-4CBB-9AF8-84D3E9A3C1CF}" type="presParOf" srcId="{0ABC2454-D4EA-4143-AC80-5AB30747E239}" destId="{AA5945D7-E814-42FF-90E4-7C039C656BFA}" srcOrd="4" destOrd="0" presId="urn:microsoft.com/office/officeart/2005/8/layout/chevron1"/>
    <dgm:cxn modelId="{3E584DB2-5B2E-42A6-98E3-30AB04B20962}" type="presParOf" srcId="{0ABC2454-D4EA-4143-AC80-5AB30747E239}" destId="{47A0C7C2-900C-4750-B11E-948A6EDA2ADB}" srcOrd="5" destOrd="0" presId="urn:microsoft.com/office/officeart/2005/8/layout/chevron1"/>
    <dgm:cxn modelId="{E25D1BD4-DB0A-4D2B-B498-0AEED4CDAF45}" type="presParOf" srcId="{0ABC2454-D4EA-4143-AC80-5AB30747E239}" destId="{A21AAFA5-392D-47DE-B56A-2BB69E7A168B}" srcOrd="6" destOrd="0" presId="urn:microsoft.com/office/officeart/2005/8/layout/chevron1"/>
    <dgm:cxn modelId="{76F95C88-C782-48ED-810F-D5FC2B6842F1}" type="presParOf" srcId="{0ABC2454-D4EA-4143-AC80-5AB30747E239}" destId="{04F84E75-B247-44B0-8519-B66409E78F9E}" srcOrd="7" destOrd="0" presId="urn:microsoft.com/office/officeart/2005/8/layout/chevron1"/>
    <dgm:cxn modelId="{456BEE56-F716-43B3-A899-8C07A5B35144}" type="presParOf" srcId="{0ABC2454-D4EA-4143-AC80-5AB30747E239}" destId="{5A2EB139-A05F-4DD6-A5C4-AB77D43A9AA9}" srcOrd="8" destOrd="0" presId="urn:microsoft.com/office/officeart/2005/8/layout/chevron1"/>
    <dgm:cxn modelId="{2E1F0852-C33D-46C2-91A3-4E6C13140740}" type="presParOf" srcId="{0ABC2454-D4EA-4143-AC80-5AB30747E239}" destId="{C3EAF690-25DF-449E-AA89-3C2C1ADB3957}" srcOrd="9" destOrd="0" presId="urn:microsoft.com/office/officeart/2005/8/layout/chevron1"/>
    <dgm:cxn modelId="{24F8D005-79E1-47AE-885A-557D868B3F0A}" type="presParOf" srcId="{0ABC2454-D4EA-4143-AC80-5AB30747E239}" destId="{3E4D849A-721D-427C-AE46-4A19B198981E}" srcOrd="10" destOrd="0" presId="urn:microsoft.com/office/officeart/2005/8/layout/chevron1"/>
    <dgm:cxn modelId="{1F9AF5C1-75DB-46F2-BB22-F711384B3457}" type="presParOf" srcId="{0ABC2454-D4EA-4143-AC80-5AB30747E239}" destId="{ED83440A-BCEA-496C-B064-8033E4384162}" srcOrd="11" destOrd="0" presId="urn:microsoft.com/office/officeart/2005/8/layout/chevron1"/>
    <dgm:cxn modelId="{78AA4818-832F-4C42-955E-9B763352331A}" type="presParOf" srcId="{0ABC2454-D4EA-4143-AC80-5AB30747E239}" destId="{61D23223-0D6F-44A9-8715-EB50ACDAFEBF}" srcOrd="12" destOrd="0" presId="urn:microsoft.com/office/officeart/2005/8/layout/chevron1"/>
    <dgm:cxn modelId="{68C8E196-792A-4A4F-B973-3259571CB721}" type="presParOf" srcId="{0ABC2454-D4EA-4143-AC80-5AB30747E239}" destId="{BE74FC73-444E-4D3A-B143-C2B2584C8F24}" srcOrd="13" destOrd="0" presId="urn:microsoft.com/office/officeart/2005/8/layout/chevron1"/>
    <dgm:cxn modelId="{76C00EC7-27F5-4CF8-9ACC-A4CEFD18F5E7}" type="presParOf" srcId="{0ABC2454-D4EA-4143-AC80-5AB30747E239}" destId="{8F60A837-01F3-4008-9EF5-157671D943D6}"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1"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1"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1"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b="1"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b="1"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b="1"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4B7CF35-C08B-4FC8-82B2-CC6BFD62D01B}"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de-DE"/>
        </a:p>
      </dgm:t>
    </dgm:pt>
    <dgm:pt modelId="{32057451-3F0C-47B0-808E-0463969D74B8}">
      <dgm:prSet phldrT="[Text]"/>
      <dgm:spPr>
        <a:xfrm>
          <a:off x="4076" y="0"/>
          <a:ext cx="1516326" cy="313920"/>
        </a:xfrm>
        <a:prstGeom prst="chevron">
          <a:avLst/>
        </a:prstGeom>
      </dgm:spPr>
      <dgm:t>
        <a:bodyPr/>
        <a:lstStyle/>
        <a:p>
          <a:r>
            <a:rPr lang="de-DE" dirty="0"/>
            <a:t>Motivation</a:t>
          </a:r>
        </a:p>
      </dgm:t>
    </dgm:pt>
    <dgm:pt modelId="{47169EF2-C9A6-4E48-A93F-642165248671}" type="parTrans" cxnId="{2FFA503C-5C7E-4395-990B-FF597392902B}">
      <dgm:prSet/>
      <dgm:spPr/>
      <dgm:t>
        <a:bodyPr/>
        <a:lstStyle/>
        <a:p>
          <a:endParaRPr lang="de-DE"/>
        </a:p>
      </dgm:t>
    </dgm:pt>
    <dgm:pt modelId="{C65C55BC-CB83-4C3D-81D6-36FF0FF6E778}" type="sibTrans" cxnId="{2FFA503C-5C7E-4395-990B-FF597392902B}">
      <dgm:prSet/>
      <dgm:spPr/>
      <dgm:t>
        <a:bodyPr/>
        <a:lstStyle/>
        <a:p>
          <a:endParaRPr lang="de-DE"/>
        </a:p>
      </dgm:t>
    </dgm:pt>
    <dgm:pt modelId="{53A1C609-E3A2-4987-A917-36CC67FC35ED}">
      <dgm:prSet phldrT="[Text]"/>
      <dgm:spPr>
        <a:xfrm>
          <a:off x="1368770" y="0"/>
          <a:ext cx="1516326" cy="313920"/>
        </a:xfrm>
        <a:prstGeom prst="chevron">
          <a:avLst/>
        </a:prstGeom>
      </dgm:spPr>
      <dgm:t>
        <a:bodyPr/>
        <a:lstStyle/>
        <a:p>
          <a:r>
            <a:rPr lang="de-DE" b="0" dirty="0"/>
            <a:t>Modellierung</a:t>
          </a:r>
        </a:p>
      </dgm:t>
    </dgm:pt>
    <dgm:pt modelId="{32155C9B-3312-4210-8A2D-17C8E724BCB6}" type="parTrans" cxnId="{C1549171-BCCB-4099-A70F-9619CA821BD2}">
      <dgm:prSet/>
      <dgm:spPr/>
      <dgm:t>
        <a:bodyPr/>
        <a:lstStyle/>
        <a:p>
          <a:endParaRPr lang="de-DE"/>
        </a:p>
      </dgm:t>
    </dgm:pt>
    <dgm:pt modelId="{2A2BC166-1E66-49FA-93E4-A1C088AA4159}" type="sibTrans" cxnId="{C1549171-BCCB-4099-A70F-9619CA821BD2}">
      <dgm:prSet/>
      <dgm:spPr/>
      <dgm:t>
        <a:bodyPr/>
        <a:lstStyle/>
        <a:p>
          <a:endParaRPr lang="de-DE"/>
        </a:p>
      </dgm:t>
    </dgm:pt>
    <dgm:pt modelId="{22F3E387-7190-4EF8-B787-BC3F2FC65A6A}">
      <dgm:prSet/>
      <dgm:spPr>
        <a:xfrm>
          <a:off x="6827546" y="0"/>
          <a:ext cx="1516326" cy="313920"/>
        </a:xfrm>
        <a:prstGeom prst="chevron">
          <a:avLst/>
        </a:prstGeom>
      </dgm:spPr>
      <dgm:t>
        <a:bodyPr/>
        <a:lstStyle/>
        <a:p>
          <a:r>
            <a:rPr lang="de-DE" dirty="0"/>
            <a:t>MPC</a:t>
          </a:r>
        </a:p>
      </dgm:t>
    </dgm:pt>
    <dgm:pt modelId="{3FA2C1D7-C0EC-4F16-B526-8503C602755A}" type="parTrans" cxnId="{9437E1F4-E509-42ED-83E9-61B6890BAB1F}">
      <dgm:prSet/>
      <dgm:spPr/>
      <dgm:t>
        <a:bodyPr/>
        <a:lstStyle/>
        <a:p>
          <a:endParaRPr lang="de-DE"/>
        </a:p>
      </dgm:t>
    </dgm:pt>
    <dgm:pt modelId="{1F4C624D-4863-4529-96B2-2EA9A1962F23}" type="sibTrans" cxnId="{9437E1F4-E509-42ED-83E9-61B6890BAB1F}">
      <dgm:prSet/>
      <dgm:spPr/>
      <dgm:t>
        <a:bodyPr/>
        <a:lstStyle/>
        <a:p>
          <a:endParaRPr lang="de-DE"/>
        </a:p>
      </dgm:t>
    </dgm:pt>
    <dgm:pt modelId="{1C315B12-2A39-4BBE-9AE7-B3D9B299856C}">
      <dgm:prSet/>
      <dgm:spPr>
        <a:xfrm>
          <a:off x="4098158" y="0"/>
          <a:ext cx="1516326" cy="313920"/>
        </a:xfrm>
        <a:prstGeom prst="chevron">
          <a:avLst/>
        </a:prstGeom>
      </dgm:spPr>
      <dgm:t>
        <a:bodyPr/>
        <a:lstStyle/>
        <a:p>
          <a:r>
            <a:rPr lang="de-DE" b="1" dirty="0"/>
            <a:t>Systemanalyse</a:t>
          </a:r>
        </a:p>
      </dgm:t>
    </dgm:pt>
    <dgm:pt modelId="{E8A04883-A03D-449C-BAD9-22972E59D10C}" type="parTrans" cxnId="{AFE613BA-3583-4F09-9D3C-47F5AAB3F4A8}">
      <dgm:prSet/>
      <dgm:spPr/>
      <dgm:t>
        <a:bodyPr/>
        <a:lstStyle/>
        <a:p>
          <a:endParaRPr lang="de-DE"/>
        </a:p>
      </dgm:t>
    </dgm:pt>
    <dgm:pt modelId="{25C06228-A1ED-439A-9CAA-565F5F270C2F}" type="sibTrans" cxnId="{AFE613BA-3583-4F09-9D3C-47F5AAB3F4A8}">
      <dgm:prSet/>
      <dgm:spPr/>
      <dgm:t>
        <a:bodyPr/>
        <a:lstStyle/>
        <a:p>
          <a:endParaRPr lang="de-DE"/>
        </a:p>
      </dgm:t>
    </dgm:pt>
    <dgm:pt modelId="{3DB08F42-93D1-4FE8-B5BE-794FC10335B1}">
      <dgm:prSet/>
      <dgm:spPr/>
      <dgm:t>
        <a:bodyPr/>
        <a:lstStyle/>
        <a:p>
          <a:r>
            <a:rPr lang="de-DE" dirty="0"/>
            <a:t>Simulation</a:t>
          </a:r>
        </a:p>
      </dgm:t>
    </dgm:pt>
    <dgm:pt modelId="{C7D1BF37-8379-4DC8-95FF-A178D354C8F9}" type="parTrans" cxnId="{CE6B5A6B-6064-4833-8CCD-3DF1836BEB40}">
      <dgm:prSet/>
      <dgm:spPr/>
      <dgm:t>
        <a:bodyPr/>
        <a:lstStyle/>
        <a:p>
          <a:endParaRPr lang="de-DE"/>
        </a:p>
      </dgm:t>
    </dgm:pt>
    <dgm:pt modelId="{81568F27-E4BD-4DB1-A9EA-10D2D4906452}" type="sibTrans" cxnId="{CE6B5A6B-6064-4833-8CCD-3DF1836BEB40}">
      <dgm:prSet/>
      <dgm:spPr/>
      <dgm:t>
        <a:bodyPr/>
        <a:lstStyle/>
        <a:p>
          <a:endParaRPr lang="de-DE"/>
        </a:p>
      </dgm:t>
    </dgm:pt>
    <dgm:pt modelId="{F1E3CE3A-8B1A-4FE7-B407-B6689667E12A}">
      <dgm:prSet/>
      <dgm:spPr/>
      <dgm:t>
        <a:bodyPr/>
        <a:lstStyle/>
        <a:p>
          <a:r>
            <a:rPr lang="de-DE" dirty="0"/>
            <a:t>Zusammenfassung</a:t>
          </a:r>
        </a:p>
      </dgm:t>
    </dgm:pt>
    <dgm:pt modelId="{557A1478-C539-4342-81E4-517BC6286F48}" type="parTrans" cxnId="{5DB5FE1B-8FAF-40EB-9A05-FF7E91DA07F9}">
      <dgm:prSet/>
      <dgm:spPr/>
      <dgm:t>
        <a:bodyPr/>
        <a:lstStyle/>
        <a:p>
          <a:endParaRPr lang="de-DE"/>
        </a:p>
      </dgm:t>
    </dgm:pt>
    <dgm:pt modelId="{14EEEBA7-0A02-42D9-AC58-CB80B9EB9EEE}" type="sibTrans" cxnId="{5DB5FE1B-8FAF-40EB-9A05-FF7E91DA07F9}">
      <dgm:prSet/>
      <dgm:spPr/>
      <dgm:t>
        <a:bodyPr/>
        <a:lstStyle/>
        <a:p>
          <a:endParaRPr lang="de-DE"/>
        </a:p>
      </dgm:t>
    </dgm:pt>
    <dgm:pt modelId="{0ABC2454-D4EA-4143-AC80-5AB30747E239}" type="pres">
      <dgm:prSet presAssocID="{34B7CF35-C08B-4FC8-82B2-CC6BFD62D01B}" presName="Name0" presStyleCnt="0">
        <dgm:presLayoutVars>
          <dgm:dir/>
          <dgm:animLvl val="lvl"/>
          <dgm:resizeHandles val="exact"/>
        </dgm:presLayoutVars>
      </dgm:prSet>
      <dgm:spPr/>
    </dgm:pt>
    <dgm:pt modelId="{E1BB2731-23B7-49ED-8AF6-98E5462392BE}" type="pres">
      <dgm:prSet presAssocID="{32057451-3F0C-47B0-808E-0463969D74B8}" presName="parTxOnly" presStyleLbl="node1" presStyleIdx="0" presStyleCnt="6">
        <dgm:presLayoutVars>
          <dgm:chMax val="0"/>
          <dgm:chPref val="0"/>
          <dgm:bulletEnabled val="1"/>
        </dgm:presLayoutVars>
      </dgm:prSet>
      <dgm:spPr/>
    </dgm:pt>
    <dgm:pt modelId="{B646359C-B490-4384-B81B-5471D7625322}" type="pres">
      <dgm:prSet presAssocID="{C65C55BC-CB83-4C3D-81D6-36FF0FF6E778}" presName="parTxOnlySpace" presStyleCnt="0"/>
      <dgm:spPr/>
    </dgm:pt>
    <dgm:pt modelId="{3997C5CE-48BE-4E49-A617-40693E5246C4}" type="pres">
      <dgm:prSet presAssocID="{53A1C609-E3A2-4987-A917-36CC67FC35ED}" presName="parTxOnly" presStyleLbl="node1" presStyleIdx="1" presStyleCnt="6">
        <dgm:presLayoutVars>
          <dgm:chMax val="0"/>
          <dgm:chPref val="0"/>
          <dgm:bulletEnabled val="1"/>
        </dgm:presLayoutVars>
      </dgm:prSet>
      <dgm:spPr/>
    </dgm:pt>
    <dgm:pt modelId="{1EF58D8D-6BBA-4E34-8738-FEF0C22524B5}" type="pres">
      <dgm:prSet presAssocID="{2A2BC166-1E66-49FA-93E4-A1C088AA4159}" presName="parTxOnlySpace" presStyleCnt="0"/>
      <dgm:spPr/>
    </dgm:pt>
    <dgm:pt modelId="{A21AAFA5-392D-47DE-B56A-2BB69E7A168B}" type="pres">
      <dgm:prSet presAssocID="{1C315B12-2A39-4BBE-9AE7-B3D9B299856C}" presName="parTxOnly" presStyleLbl="node1" presStyleIdx="2" presStyleCnt="6">
        <dgm:presLayoutVars>
          <dgm:chMax val="0"/>
          <dgm:chPref val="0"/>
          <dgm:bulletEnabled val="1"/>
        </dgm:presLayoutVars>
      </dgm:prSet>
      <dgm:spPr/>
    </dgm:pt>
    <dgm:pt modelId="{04F84E75-B247-44B0-8519-B66409E78F9E}" type="pres">
      <dgm:prSet presAssocID="{25C06228-A1ED-439A-9CAA-565F5F270C2F}" presName="parTxOnlySpace" presStyleCnt="0"/>
      <dgm:spPr/>
    </dgm:pt>
    <dgm:pt modelId="{3E4D849A-721D-427C-AE46-4A19B198981E}" type="pres">
      <dgm:prSet presAssocID="{22F3E387-7190-4EF8-B787-BC3F2FC65A6A}" presName="parTxOnly" presStyleLbl="node1" presStyleIdx="3" presStyleCnt="6">
        <dgm:presLayoutVars>
          <dgm:chMax val="0"/>
          <dgm:chPref val="0"/>
          <dgm:bulletEnabled val="1"/>
        </dgm:presLayoutVars>
      </dgm:prSet>
      <dgm:spPr/>
    </dgm:pt>
    <dgm:pt modelId="{ED83440A-BCEA-496C-B064-8033E4384162}" type="pres">
      <dgm:prSet presAssocID="{1F4C624D-4863-4529-96B2-2EA9A1962F23}" presName="parTxOnlySpace" presStyleCnt="0"/>
      <dgm:spPr/>
    </dgm:pt>
    <dgm:pt modelId="{61D23223-0D6F-44A9-8715-EB50ACDAFEBF}" type="pres">
      <dgm:prSet presAssocID="{3DB08F42-93D1-4FE8-B5BE-794FC10335B1}" presName="parTxOnly" presStyleLbl="node1" presStyleIdx="4" presStyleCnt="6">
        <dgm:presLayoutVars>
          <dgm:chMax val="0"/>
          <dgm:chPref val="0"/>
          <dgm:bulletEnabled val="1"/>
        </dgm:presLayoutVars>
      </dgm:prSet>
      <dgm:spPr/>
    </dgm:pt>
    <dgm:pt modelId="{BE74FC73-444E-4D3A-B143-C2B2584C8F24}" type="pres">
      <dgm:prSet presAssocID="{81568F27-E4BD-4DB1-A9EA-10D2D4906452}" presName="parTxOnlySpace" presStyleCnt="0"/>
      <dgm:spPr/>
    </dgm:pt>
    <dgm:pt modelId="{8F60A837-01F3-4008-9EF5-157671D943D6}" type="pres">
      <dgm:prSet presAssocID="{F1E3CE3A-8B1A-4FE7-B407-B6689667E12A}" presName="parTxOnly" presStyleLbl="node1" presStyleIdx="5" presStyleCnt="6">
        <dgm:presLayoutVars>
          <dgm:chMax val="0"/>
          <dgm:chPref val="0"/>
          <dgm:bulletEnabled val="1"/>
        </dgm:presLayoutVars>
      </dgm:prSet>
      <dgm:spPr/>
    </dgm:pt>
  </dgm:ptLst>
  <dgm:cxnLst>
    <dgm:cxn modelId="{5DB5FE1B-8FAF-40EB-9A05-FF7E91DA07F9}" srcId="{34B7CF35-C08B-4FC8-82B2-CC6BFD62D01B}" destId="{F1E3CE3A-8B1A-4FE7-B407-B6689667E12A}" srcOrd="5" destOrd="0" parTransId="{557A1478-C539-4342-81E4-517BC6286F48}" sibTransId="{14EEEBA7-0A02-42D9-AC58-CB80B9EB9EEE}"/>
    <dgm:cxn modelId="{EE262B38-E323-435E-8623-F58A7C67CF3F}" type="presOf" srcId="{22F3E387-7190-4EF8-B787-BC3F2FC65A6A}" destId="{3E4D849A-721D-427C-AE46-4A19B198981E}" srcOrd="0" destOrd="0" presId="urn:microsoft.com/office/officeart/2005/8/layout/chevron1"/>
    <dgm:cxn modelId="{2FFA503C-5C7E-4395-990B-FF597392902B}" srcId="{34B7CF35-C08B-4FC8-82B2-CC6BFD62D01B}" destId="{32057451-3F0C-47B0-808E-0463969D74B8}" srcOrd="0" destOrd="0" parTransId="{47169EF2-C9A6-4E48-A93F-642165248671}" sibTransId="{C65C55BC-CB83-4C3D-81D6-36FF0FF6E778}"/>
    <dgm:cxn modelId="{52E8DE3D-1DD0-4F90-9C9F-960A3F7FFD43}" type="presOf" srcId="{3DB08F42-93D1-4FE8-B5BE-794FC10335B1}" destId="{61D23223-0D6F-44A9-8715-EB50ACDAFEBF}" srcOrd="0" destOrd="0" presId="urn:microsoft.com/office/officeart/2005/8/layout/chevron1"/>
    <dgm:cxn modelId="{52B98247-D5DC-4E11-BB0C-E914F69C2946}" type="presOf" srcId="{34B7CF35-C08B-4FC8-82B2-CC6BFD62D01B}" destId="{0ABC2454-D4EA-4143-AC80-5AB30747E239}" srcOrd="0" destOrd="0" presId="urn:microsoft.com/office/officeart/2005/8/layout/chevron1"/>
    <dgm:cxn modelId="{CE6B5A6B-6064-4833-8CCD-3DF1836BEB40}" srcId="{34B7CF35-C08B-4FC8-82B2-CC6BFD62D01B}" destId="{3DB08F42-93D1-4FE8-B5BE-794FC10335B1}" srcOrd="4" destOrd="0" parTransId="{C7D1BF37-8379-4DC8-95FF-A178D354C8F9}" sibTransId="{81568F27-E4BD-4DB1-A9EA-10D2D4906452}"/>
    <dgm:cxn modelId="{C1549171-BCCB-4099-A70F-9619CA821BD2}" srcId="{34B7CF35-C08B-4FC8-82B2-CC6BFD62D01B}" destId="{53A1C609-E3A2-4987-A917-36CC67FC35ED}" srcOrd="1" destOrd="0" parTransId="{32155C9B-3312-4210-8A2D-17C8E724BCB6}" sibTransId="{2A2BC166-1E66-49FA-93E4-A1C088AA4159}"/>
    <dgm:cxn modelId="{2E8F0759-E852-4644-B51E-988360329220}" type="presOf" srcId="{53A1C609-E3A2-4987-A917-36CC67FC35ED}" destId="{3997C5CE-48BE-4E49-A617-40693E5246C4}" srcOrd="0" destOrd="0" presId="urn:microsoft.com/office/officeart/2005/8/layout/chevron1"/>
    <dgm:cxn modelId="{A10C0386-6EEB-480E-8976-1F576629F7F6}" type="presOf" srcId="{32057451-3F0C-47B0-808E-0463969D74B8}" destId="{E1BB2731-23B7-49ED-8AF6-98E5462392BE}" srcOrd="0" destOrd="0" presId="urn:microsoft.com/office/officeart/2005/8/layout/chevron1"/>
    <dgm:cxn modelId="{AFE613BA-3583-4F09-9D3C-47F5AAB3F4A8}" srcId="{34B7CF35-C08B-4FC8-82B2-CC6BFD62D01B}" destId="{1C315B12-2A39-4BBE-9AE7-B3D9B299856C}" srcOrd="2" destOrd="0" parTransId="{E8A04883-A03D-449C-BAD9-22972E59D10C}" sibTransId="{25C06228-A1ED-439A-9CAA-565F5F270C2F}"/>
    <dgm:cxn modelId="{F596CDCC-573A-4B7E-ACFC-1EEE68C70824}" type="presOf" srcId="{1C315B12-2A39-4BBE-9AE7-B3D9B299856C}" destId="{A21AAFA5-392D-47DE-B56A-2BB69E7A168B}" srcOrd="0" destOrd="0" presId="urn:microsoft.com/office/officeart/2005/8/layout/chevron1"/>
    <dgm:cxn modelId="{9437E1F4-E509-42ED-83E9-61B6890BAB1F}" srcId="{34B7CF35-C08B-4FC8-82B2-CC6BFD62D01B}" destId="{22F3E387-7190-4EF8-B787-BC3F2FC65A6A}" srcOrd="3" destOrd="0" parTransId="{3FA2C1D7-C0EC-4F16-B526-8503C602755A}" sibTransId="{1F4C624D-4863-4529-96B2-2EA9A1962F23}"/>
    <dgm:cxn modelId="{04A1EDFB-FA25-48B7-A8D4-0963D80FB27D}" type="presOf" srcId="{F1E3CE3A-8B1A-4FE7-B407-B6689667E12A}" destId="{8F60A837-01F3-4008-9EF5-157671D943D6}" srcOrd="0" destOrd="0" presId="urn:microsoft.com/office/officeart/2005/8/layout/chevron1"/>
    <dgm:cxn modelId="{5F32638A-CDFF-4453-A95C-B56725AA1BAD}" type="presParOf" srcId="{0ABC2454-D4EA-4143-AC80-5AB30747E239}" destId="{E1BB2731-23B7-49ED-8AF6-98E5462392BE}" srcOrd="0" destOrd="0" presId="urn:microsoft.com/office/officeart/2005/8/layout/chevron1"/>
    <dgm:cxn modelId="{8A3F0A8E-8170-4920-8B16-2608DA377EB3}" type="presParOf" srcId="{0ABC2454-D4EA-4143-AC80-5AB30747E239}" destId="{B646359C-B490-4384-B81B-5471D7625322}" srcOrd="1" destOrd="0" presId="urn:microsoft.com/office/officeart/2005/8/layout/chevron1"/>
    <dgm:cxn modelId="{9D824302-DB39-4F4F-9F3E-C562654EAC02}" type="presParOf" srcId="{0ABC2454-D4EA-4143-AC80-5AB30747E239}" destId="{3997C5CE-48BE-4E49-A617-40693E5246C4}" srcOrd="2" destOrd="0" presId="urn:microsoft.com/office/officeart/2005/8/layout/chevron1"/>
    <dgm:cxn modelId="{4E1EA956-4D10-48FD-BA22-63D863764914}" type="presParOf" srcId="{0ABC2454-D4EA-4143-AC80-5AB30747E239}" destId="{1EF58D8D-6BBA-4E34-8738-FEF0C22524B5}" srcOrd="3" destOrd="0" presId="urn:microsoft.com/office/officeart/2005/8/layout/chevron1"/>
    <dgm:cxn modelId="{E25D1BD4-DB0A-4D2B-B498-0AEED4CDAF45}" type="presParOf" srcId="{0ABC2454-D4EA-4143-AC80-5AB30747E239}" destId="{A21AAFA5-392D-47DE-B56A-2BB69E7A168B}" srcOrd="4" destOrd="0" presId="urn:microsoft.com/office/officeart/2005/8/layout/chevron1"/>
    <dgm:cxn modelId="{76F95C88-C782-48ED-810F-D5FC2B6842F1}" type="presParOf" srcId="{0ABC2454-D4EA-4143-AC80-5AB30747E239}" destId="{04F84E75-B247-44B0-8519-B66409E78F9E}" srcOrd="5" destOrd="0" presId="urn:microsoft.com/office/officeart/2005/8/layout/chevron1"/>
    <dgm:cxn modelId="{24F8D005-79E1-47AE-885A-557D868B3F0A}" type="presParOf" srcId="{0ABC2454-D4EA-4143-AC80-5AB30747E239}" destId="{3E4D849A-721D-427C-AE46-4A19B198981E}" srcOrd="6" destOrd="0" presId="urn:microsoft.com/office/officeart/2005/8/layout/chevron1"/>
    <dgm:cxn modelId="{1F9AF5C1-75DB-46F2-BB22-F711384B3457}" type="presParOf" srcId="{0ABC2454-D4EA-4143-AC80-5AB30747E239}" destId="{ED83440A-BCEA-496C-B064-8033E4384162}" srcOrd="7" destOrd="0" presId="urn:microsoft.com/office/officeart/2005/8/layout/chevron1"/>
    <dgm:cxn modelId="{78AA4818-832F-4C42-955E-9B763352331A}" type="presParOf" srcId="{0ABC2454-D4EA-4143-AC80-5AB30747E239}" destId="{61D23223-0D6F-44A9-8715-EB50ACDAFEBF}" srcOrd="8" destOrd="0" presId="urn:microsoft.com/office/officeart/2005/8/layout/chevron1"/>
    <dgm:cxn modelId="{68C8E196-792A-4A4F-B973-3259571CB721}" type="presParOf" srcId="{0ABC2454-D4EA-4143-AC80-5AB30747E239}" destId="{BE74FC73-444E-4D3A-B143-C2B2584C8F24}" srcOrd="9" destOrd="0" presId="urn:microsoft.com/office/officeart/2005/8/layout/chevron1"/>
    <dgm:cxn modelId="{76C00EC7-27F5-4CF8-9ACC-A4CEFD18F5E7}" type="presParOf" srcId="{0ABC2454-D4EA-4143-AC80-5AB30747E239}" destId="{8F60A837-01F3-4008-9EF5-157671D943D6}"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0CE69-1605-42F8-9AFB-0B8E2CF30CA7}">
      <dsp:nvSpPr>
        <dsp:cNvPr id="0" name=""/>
        <dsp:cNvSpPr/>
      </dsp:nvSpPr>
      <dsp:spPr>
        <a:xfrm rot="5400000">
          <a:off x="-108387" y="109950"/>
          <a:ext cx="722583" cy="5058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rot="-5400000">
        <a:off x="1" y="254466"/>
        <a:ext cx="505808" cy="216775"/>
      </dsp:txXfrm>
    </dsp:sp>
    <dsp:sp modelId="{F132D4DE-E985-4CA4-9C21-8AD476634F30}">
      <dsp:nvSpPr>
        <dsp:cNvPr id="0" name=""/>
        <dsp:cNvSpPr/>
      </dsp:nvSpPr>
      <dsp:spPr>
        <a:xfrm rot="5400000">
          <a:off x="2569031" y="-2061659"/>
          <a:ext cx="469679" cy="459612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de-DE" sz="2400" kern="1200" dirty="0"/>
            <a:t>Motivation</a:t>
          </a:r>
          <a:endParaRPr lang="de-DE" sz="2900" kern="1200" dirty="0"/>
        </a:p>
      </dsp:txBody>
      <dsp:txXfrm rot="-5400000">
        <a:off x="505809" y="24491"/>
        <a:ext cx="4573196" cy="423823"/>
      </dsp:txXfrm>
    </dsp:sp>
    <dsp:sp modelId="{95955E94-A9E3-4F23-BEA7-93C1975B7F78}">
      <dsp:nvSpPr>
        <dsp:cNvPr id="0" name=""/>
        <dsp:cNvSpPr/>
      </dsp:nvSpPr>
      <dsp:spPr>
        <a:xfrm rot="5400000">
          <a:off x="-108387" y="731570"/>
          <a:ext cx="722583" cy="5058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de-DE" sz="1500" kern="1200" dirty="0"/>
        </a:p>
      </dsp:txBody>
      <dsp:txXfrm rot="-5400000">
        <a:off x="1" y="876086"/>
        <a:ext cx="505808" cy="216775"/>
      </dsp:txXfrm>
    </dsp:sp>
    <dsp:sp modelId="{28044308-B715-4AC5-A41E-465715C847BA}">
      <dsp:nvSpPr>
        <dsp:cNvPr id="0" name=""/>
        <dsp:cNvSpPr/>
      </dsp:nvSpPr>
      <dsp:spPr>
        <a:xfrm rot="5400000">
          <a:off x="2569031" y="-1440038"/>
          <a:ext cx="469679" cy="459612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de-DE" sz="2400" kern="1200" dirty="0"/>
            <a:t>Modellierung &amp; Identifikation</a:t>
          </a:r>
          <a:endParaRPr lang="de-DE" sz="2600" kern="1200" dirty="0"/>
        </a:p>
      </dsp:txBody>
      <dsp:txXfrm rot="-5400000">
        <a:off x="505809" y="646112"/>
        <a:ext cx="4573196" cy="423823"/>
      </dsp:txXfrm>
    </dsp:sp>
    <dsp:sp modelId="{BF2323D3-783C-4FD3-A62D-0DFA5425C794}">
      <dsp:nvSpPr>
        <dsp:cNvPr id="0" name=""/>
        <dsp:cNvSpPr/>
      </dsp:nvSpPr>
      <dsp:spPr>
        <a:xfrm rot="5400000">
          <a:off x="-108387" y="1353191"/>
          <a:ext cx="722583" cy="5058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de-DE" sz="1500" kern="1200" dirty="0"/>
        </a:p>
      </dsp:txBody>
      <dsp:txXfrm rot="-5400000">
        <a:off x="1" y="1497707"/>
        <a:ext cx="505808" cy="216775"/>
      </dsp:txXfrm>
    </dsp:sp>
    <dsp:sp modelId="{09B06987-8336-4B33-84F7-B53041330217}">
      <dsp:nvSpPr>
        <dsp:cNvPr id="0" name=""/>
        <dsp:cNvSpPr/>
      </dsp:nvSpPr>
      <dsp:spPr>
        <a:xfrm rot="5400000">
          <a:off x="2569031" y="-818418"/>
          <a:ext cx="469679" cy="459612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de-DE" sz="2400" kern="1200" dirty="0"/>
            <a:t>Systemanalyse</a:t>
          </a:r>
          <a:endParaRPr lang="de-DE" sz="2600" kern="1200" dirty="0"/>
        </a:p>
      </dsp:txBody>
      <dsp:txXfrm rot="-5400000">
        <a:off x="505809" y="1267732"/>
        <a:ext cx="4573196" cy="423823"/>
      </dsp:txXfrm>
    </dsp:sp>
    <dsp:sp modelId="{F335D47E-03FB-4325-AF06-210C105159C8}">
      <dsp:nvSpPr>
        <dsp:cNvPr id="0" name=""/>
        <dsp:cNvSpPr/>
      </dsp:nvSpPr>
      <dsp:spPr>
        <a:xfrm rot="5400000">
          <a:off x="-108387" y="1974812"/>
          <a:ext cx="722583" cy="5058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de-DE" sz="1500" kern="1200" dirty="0"/>
        </a:p>
      </dsp:txBody>
      <dsp:txXfrm rot="-5400000">
        <a:off x="1" y="2119328"/>
        <a:ext cx="505808" cy="216775"/>
      </dsp:txXfrm>
    </dsp:sp>
    <dsp:sp modelId="{B20EB9DA-45E4-4E75-AE7A-94AF2E963D58}">
      <dsp:nvSpPr>
        <dsp:cNvPr id="0" name=""/>
        <dsp:cNvSpPr/>
      </dsp:nvSpPr>
      <dsp:spPr>
        <a:xfrm rot="5400000">
          <a:off x="2569031" y="-196797"/>
          <a:ext cx="469679" cy="459612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de-DE" sz="2400" kern="1200" dirty="0"/>
            <a:t>Modellprädiktive Regelung</a:t>
          </a:r>
        </a:p>
      </dsp:txBody>
      <dsp:txXfrm rot="-5400000">
        <a:off x="505809" y="1889353"/>
        <a:ext cx="4573196" cy="423823"/>
      </dsp:txXfrm>
    </dsp:sp>
    <dsp:sp modelId="{93EB08ED-9867-4447-B592-1942DFF1544E}">
      <dsp:nvSpPr>
        <dsp:cNvPr id="0" name=""/>
        <dsp:cNvSpPr/>
      </dsp:nvSpPr>
      <dsp:spPr>
        <a:xfrm rot="5400000">
          <a:off x="-108387" y="2596433"/>
          <a:ext cx="722583" cy="5058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de-DE" sz="1500" kern="1200" dirty="0"/>
        </a:p>
      </dsp:txBody>
      <dsp:txXfrm rot="-5400000">
        <a:off x="1" y="2740949"/>
        <a:ext cx="505808" cy="216775"/>
      </dsp:txXfrm>
    </dsp:sp>
    <dsp:sp modelId="{C8DF8189-5F16-4C2B-985C-0D7C3973FE97}">
      <dsp:nvSpPr>
        <dsp:cNvPr id="0" name=""/>
        <dsp:cNvSpPr/>
      </dsp:nvSpPr>
      <dsp:spPr>
        <a:xfrm rot="5400000">
          <a:off x="2569031" y="424823"/>
          <a:ext cx="469679" cy="459612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de-DE" sz="2400" kern="1200" dirty="0"/>
            <a:t>Simulation</a:t>
          </a:r>
          <a:endParaRPr lang="de-DE" sz="2600" kern="1200" dirty="0"/>
        </a:p>
      </dsp:txBody>
      <dsp:txXfrm rot="-5400000">
        <a:off x="505809" y="2510973"/>
        <a:ext cx="4573196" cy="423823"/>
      </dsp:txXfrm>
    </dsp:sp>
    <dsp:sp modelId="{EE50E362-5783-46A4-B970-484163DDBD36}">
      <dsp:nvSpPr>
        <dsp:cNvPr id="0" name=""/>
        <dsp:cNvSpPr/>
      </dsp:nvSpPr>
      <dsp:spPr>
        <a:xfrm rot="5400000">
          <a:off x="-108387" y="3218054"/>
          <a:ext cx="722583" cy="50580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de-DE" sz="1500" kern="1200"/>
        </a:p>
      </dsp:txBody>
      <dsp:txXfrm rot="-5400000">
        <a:off x="1" y="3362570"/>
        <a:ext cx="505808" cy="216775"/>
      </dsp:txXfrm>
    </dsp:sp>
    <dsp:sp modelId="{92BCFAA6-56E9-4228-874C-2C19425B4E95}">
      <dsp:nvSpPr>
        <dsp:cNvPr id="0" name=""/>
        <dsp:cNvSpPr/>
      </dsp:nvSpPr>
      <dsp:spPr>
        <a:xfrm rot="5400000">
          <a:off x="2569031" y="1046444"/>
          <a:ext cx="469679" cy="459612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de-DE" sz="2400" kern="1200"/>
            <a:t>Zusammenfassung &amp; </a:t>
          </a:r>
          <a:r>
            <a:rPr lang="de-DE" sz="2400" kern="1200" dirty="0"/>
            <a:t>Ausblick</a:t>
          </a:r>
        </a:p>
      </dsp:txBody>
      <dsp:txXfrm rot="-5400000">
        <a:off x="505809" y="3132594"/>
        <a:ext cx="4573196" cy="4238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937"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Motivation</a:t>
          </a:r>
        </a:p>
      </dsp:txBody>
      <dsp:txXfrm>
        <a:off x="157897" y="0"/>
        <a:ext cx="1188656" cy="313920"/>
      </dsp:txXfrm>
    </dsp:sp>
    <dsp:sp modelId="{3997C5CE-48BE-4E49-A617-40693E5246C4}">
      <dsp:nvSpPr>
        <dsp:cNvPr id="0" name=""/>
        <dsp:cNvSpPr/>
      </dsp:nvSpPr>
      <dsp:spPr>
        <a:xfrm>
          <a:off x="1353256"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b="0" kern="1200" dirty="0"/>
            <a:t>Modellierung</a:t>
          </a:r>
        </a:p>
      </dsp:txBody>
      <dsp:txXfrm>
        <a:off x="1510216" y="0"/>
        <a:ext cx="1188656" cy="313920"/>
      </dsp:txXfrm>
    </dsp:sp>
    <dsp:sp modelId="{AA5945D7-E814-42FF-90E4-7C039C656BFA}">
      <dsp:nvSpPr>
        <dsp:cNvPr id="0" name=""/>
        <dsp:cNvSpPr/>
      </dsp:nvSpPr>
      <dsp:spPr>
        <a:xfrm>
          <a:off x="2705575"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b="0" kern="1200" dirty="0"/>
            <a:t>Identifikation</a:t>
          </a:r>
        </a:p>
      </dsp:txBody>
      <dsp:txXfrm>
        <a:off x="2862535" y="0"/>
        <a:ext cx="1188656" cy="313920"/>
      </dsp:txXfrm>
    </dsp:sp>
    <dsp:sp modelId="{A21AAFA5-392D-47DE-B56A-2BB69E7A168B}">
      <dsp:nvSpPr>
        <dsp:cNvPr id="0" name=""/>
        <dsp:cNvSpPr/>
      </dsp:nvSpPr>
      <dsp:spPr>
        <a:xfrm>
          <a:off x="4057894"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b="1" kern="1200" dirty="0"/>
            <a:t>Systemanalyse</a:t>
          </a:r>
        </a:p>
      </dsp:txBody>
      <dsp:txXfrm>
        <a:off x="4214854" y="0"/>
        <a:ext cx="1188656" cy="313920"/>
      </dsp:txXfrm>
    </dsp:sp>
    <dsp:sp modelId="{5A2EB139-A05F-4DD6-A5C4-AB77D43A9AA9}">
      <dsp:nvSpPr>
        <dsp:cNvPr id="0" name=""/>
        <dsp:cNvSpPr/>
      </dsp:nvSpPr>
      <dsp:spPr>
        <a:xfrm>
          <a:off x="5410213"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DEM</a:t>
          </a:r>
        </a:p>
      </dsp:txBody>
      <dsp:txXfrm>
        <a:off x="5567173" y="0"/>
        <a:ext cx="1188656" cy="313920"/>
      </dsp:txXfrm>
    </dsp:sp>
    <dsp:sp modelId="{3E4D849A-721D-427C-AE46-4A19B198981E}">
      <dsp:nvSpPr>
        <dsp:cNvPr id="0" name=""/>
        <dsp:cNvSpPr/>
      </dsp:nvSpPr>
      <dsp:spPr>
        <a:xfrm>
          <a:off x="6762532"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MPC</a:t>
          </a:r>
        </a:p>
      </dsp:txBody>
      <dsp:txXfrm>
        <a:off x="6919492" y="0"/>
        <a:ext cx="1188656" cy="313920"/>
      </dsp:txXfrm>
    </dsp:sp>
    <dsp:sp modelId="{61D23223-0D6F-44A9-8715-EB50ACDAFEBF}">
      <dsp:nvSpPr>
        <dsp:cNvPr id="0" name=""/>
        <dsp:cNvSpPr/>
      </dsp:nvSpPr>
      <dsp:spPr>
        <a:xfrm>
          <a:off x="8114851"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Simulation</a:t>
          </a:r>
        </a:p>
      </dsp:txBody>
      <dsp:txXfrm>
        <a:off x="8271811" y="0"/>
        <a:ext cx="1188656" cy="313920"/>
      </dsp:txXfrm>
    </dsp:sp>
    <dsp:sp modelId="{8F60A837-01F3-4008-9EF5-157671D943D6}">
      <dsp:nvSpPr>
        <dsp:cNvPr id="0" name=""/>
        <dsp:cNvSpPr/>
      </dsp:nvSpPr>
      <dsp:spPr>
        <a:xfrm>
          <a:off x="9467169"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Ausblick</a:t>
          </a:r>
        </a:p>
      </dsp:txBody>
      <dsp:txXfrm>
        <a:off x="9624129" y="0"/>
        <a:ext cx="1188656" cy="313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937"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Motivation</a:t>
          </a:r>
        </a:p>
      </dsp:txBody>
      <dsp:txXfrm>
        <a:off x="157897" y="0"/>
        <a:ext cx="1188656" cy="313920"/>
      </dsp:txXfrm>
    </dsp:sp>
    <dsp:sp modelId="{3997C5CE-48BE-4E49-A617-40693E5246C4}">
      <dsp:nvSpPr>
        <dsp:cNvPr id="0" name=""/>
        <dsp:cNvSpPr/>
      </dsp:nvSpPr>
      <dsp:spPr>
        <a:xfrm>
          <a:off x="1353256"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b="1" kern="1200" dirty="0"/>
            <a:t>Modellierung</a:t>
          </a:r>
        </a:p>
      </dsp:txBody>
      <dsp:txXfrm>
        <a:off x="1510216" y="0"/>
        <a:ext cx="1188656" cy="313920"/>
      </dsp:txXfrm>
    </dsp:sp>
    <dsp:sp modelId="{AA5945D7-E814-42FF-90E4-7C039C656BFA}">
      <dsp:nvSpPr>
        <dsp:cNvPr id="0" name=""/>
        <dsp:cNvSpPr/>
      </dsp:nvSpPr>
      <dsp:spPr>
        <a:xfrm>
          <a:off x="2705575"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Identifikation</a:t>
          </a:r>
        </a:p>
      </dsp:txBody>
      <dsp:txXfrm>
        <a:off x="2862535" y="0"/>
        <a:ext cx="1188656" cy="313920"/>
      </dsp:txXfrm>
    </dsp:sp>
    <dsp:sp modelId="{A21AAFA5-392D-47DE-B56A-2BB69E7A168B}">
      <dsp:nvSpPr>
        <dsp:cNvPr id="0" name=""/>
        <dsp:cNvSpPr/>
      </dsp:nvSpPr>
      <dsp:spPr>
        <a:xfrm>
          <a:off x="4057894"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Systemanalyse</a:t>
          </a:r>
        </a:p>
      </dsp:txBody>
      <dsp:txXfrm>
        <a:off x="4214854" y="0"/>
        <a:ext cx="1188656" cy="313920"/>
      </dsp:txXfrm>
    </dsp:sp>
    <dsp:sp modelId="{5A2EB139-A05F-4DD6-A5C4-AB77D43A9AA9}">
      <dsp:nvSpPr>
        <dsp:cNvPr id="0" name=""/>
        <dsp:cNvSpPr/>
      </dsp:nvSpPr>
      <dsp:spPr>
        <a:xfrm>
          <a:off x="5410213"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DEM</a:t>
          </a:r>
        </a:p>
      </dsp:txBody>
      <dsp:txXfrm>
        <a:off x="5567173" y="0"/>
        <a:ext cx="1188656" cy="313920"/>
      </dsp:txXfrm>
    </dsp:sp>
    <dsp:sp modelId="{3E4D849A-721D-427C-AE46-4A19B198981E}">
      <dsp:nvSpPr>
        <dsp:cNvPr id="0" name=""/>
        <dsp:cNvSpPr/>
      </dsp:nvSpPr>
      <dsp:spPr>
        <a:xfrm>
          <a:off x="6762532"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MPC</a:t>
          </a:r>
        </a:p>
      </dsp:txBody>
      <dsp:txXfrm>
        <a:off x="6919492" y="0"/>
        <a:ext cx="1188656" cy="313920"/>
      </dsp:txXfrm>
    </dsp:sp>
    <dsp:sp modelId="{61D23223-0D6F-44A9-8715-EB50ACDAFEBF}">
      <dsp:nvSpPr>
        <dsp:cNvPr id="0" name=""/>
        <dsp:cNvSpPr/>
      </dsp:nvSpPr>
      <dsp:spPr>
        <a:xfrm>
          <a:off x="8114851"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Simulation</a:t>
          </a:r>
        </a:p>
      </dsp:txBody>
      <dsp:txXfrm>
        <a:off x="8271811" y="0"/>
        <a:ext cx="1188656" cy="313920"/>
      </dsp:txXfrm>
    </dsp:sp>
    <dsp:sp modelId="{8F60A837-01F3-4008-9EF5-157671D943D6}">
      <dsp:nvSpPr>
        <dsp:cNvPr id="0" name=""/>
        <dsp:cNvSpPr/>
      </dsp:nvSpPr>
      <dsp:spPr>
        <a:xfrm>
          <a:off x="9467169" y="0"/>
          <a:ext cx="1502576"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de-DE" sz="1200" kern="1200" dirty="0"/>
            <a:t>Ausblick</a:t>
          </a:r>
        </a:p>
      </dsp:txBody>
      <dsp:txXfrm>
        <a:off x="9624129" y="0"/>
        <a:ext cx="1188656" cy="313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B2731-23B7-49ED-8AF6-98E5462392BE}">
      <dsp:nvSpPr>
        <dsp:cNvPr id="0" name=""/>
        <dsp:cNvSpPr/>
      </dsp:nvSpPr>
      <dsp:spPr>
        <a:xfrm>
          <a:off x="53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Motivation</a:t>
          </a:r>
        </a:p>
      </dsp:txBody>
      <dsp:txXfrm>
        <a:off x="162316" y="0"/>
        <a:ext cx="1678801" cy="313920"/>
      </dsp:txXfrm>
    </dsp:sp>
    <dsp:sp modelId="{3997C5CE-48BE-4E49-A617-40693E5246C4}">
      <dsp:nvSpPr>
        <dsp:cNvPr id="0" name=""/>
        <dsp:cNvSpPr/>
      </dsp:nvSpPr>
      <dsp:spPr>
        <a:xfrm>
          <a:off x="179880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0" kern="1200" dirty="0"/>
            <a:t>Modellierung</a:t>
          </a:r>
        </a:p>
      </dsp:txBody>
      <dsp:txXfrm>
        <a:off x="1955766" y="0"/>
        <a:ext cx="1678801" cy="313920"/>
      </dsp:txXfrm>
    </dsp:sp>
    <dsp:sp modelId="{A21AAFA5-392D-47DE-B56A-2BB69E7A168B}">
      <dsp:nvSpPr>
        <dsp:cNvPr id="0" name=""/>
        <dsp:cNvSpPr/>
      </dsp:nvSpPr>
      <dsp:spPr>
        <a:xfrm>
          <a:off x="3592256"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b="1" kern="1200" dirty="0"/>
            <a:t>Systemanalyse</a:t>
          </a:r>
        </a:p>
      </dsp:txBody>
      <dsp:txXfrm>
        <a:off x="3749216" y="0"/>
        <a:ext cx="1678801" cy="313920"/>
      </dsp:txXfrm>
    </dsp:sp>
    <dsp:sp modelId="{3E4D849A-721D-427C-AE46-4A19B198981E}">
      <dsp:nvSpPr>
        <dsp:cNvPr id="0" name=""/>
        <dsp:cNvSpPr/>
      </dsp:nvSpPr>
      <dsp:spPr>
        <a:xfrm>
          <a:off x="53857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MPC</a:t>
          </a:r>
        </a:p>
      </dsp:txBody>
      <dsp:txXfrm>
        <a:off x="5542665" y="0"/>
        <a:ext cx="1678801" cy="313920"/>
      </dsp:txXfrm>
    </dsp:sp>
    <dsp:sp modelId="{61D23223-0D6F-44A9-8715-EB50ACDAFEBF}">
      <dsp:nvSpPr>
        <dsp:cNvPr id="0" name=""/>
        <dsp:cNvSpPr/>
      </dsp:nvSpPr>
      <dsp:spPr>
        <a:xfrm>
          <a:off x="717915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Simulation</a:t>
          </a:r>
        </a:p>
      </dsp:txBody>
      <dsp:txXfrm>
        <a:off x="7336115" y="0"/>
        <a:ext cx="1678801" cy="313920"/>
      </dsp:txXfrm>
    </dsp:sp>
    <dsp:sp modelId="{8F60A837-01F3-4008-9EF5-157671D943D6}">
      <dsp:nvSpPr>
        <dsp:cNvPr id="0" name=""/>
        <dsp:cNvSpPr/>
      </dsp:nvSpPr>
      <dsp:spPr>
        <a:xfrm>
          <a:off x="8972605" y="0"/>
          <a:ext cx="1992721" cy="313920"/>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de-DE" sz="1400" kern="1200" dirty="0"/>
            <a:t>Zusammenfassung</a:t>
          </a:r>
        </a:p>
      </dsp:txBody>
      <dsp:txXfrm>
        <a:off x="9129565" y="0"/>
        <a:ext cx="1678801" cy="3139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AutoShape 1"/>
          <p:cNvSpPr>
            <a:spLocks noChangeArrowheads="1"/>
          </p:cNvSpPr>
          <p:nvPr/>
        </p:nvSpPr>
        <p:spPr bwMode="auto">
          <a:xfrm>
            <a:off x="0" y="0"/>
            <a:ext cx="6718300" cy="98552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599" tIns="45299" rIns="90599" bIns="45299" anchor="ctr"/>
          <a:lstStyle/>
          <a:p>
            <a:endParaRPr lang="de-DE"/>
          </a:p>
        </p:txBody>
      </p:sp>
      <p:sp>
        <p:nvSpPr>
          <p:cNvPr id="4098" name="Text Box 2"/>
          <p:cNvSpPr txBox="1">
            <a:spLocks noChangeArrowheads="1"/>
          </p:cNvSpPr>
          <p:nvPr/>
        </p:nvSpPr>
        <p:spPr bwMode="auto">
          <a:xfrm>
            <a:off x="1" y="0"/>
            <a:ext cx="2912467" cy="492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599" tIns="45299" rIns="90599" bIns="45299" anchor="ctr"/>
          <a:lstStyle/>
          <a:p>
            <a:endParaRPr lang="de-DE"/>
          </a:p>
        </p:txBody>
      </p:sp>
      <p:sp>
        <p:nvSpPr>
          <p:cNvPr id="4099" name="Rectangle 3"/>
          <p:cNvSpPr>
            <a:spLocks noGrp="1" noChangeArrowheads="1"/>
          </p:cNvSpPr>
          <p:nvPr>
            <p:ph type="dt"/>
          </p:nvPr>
        </p:nvSpPr>
        <p:spPr bwMode="auto">
          <a:xfrm>
            <a:off x="3805833" y="0"/>
            <a:ext cx="2910897" cy="491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72" tIns="46369" rIns="89172" bIns="46369" numCol="1" anchor="t" anchorCtr="0" compatLnSpc="1">
            <a:prstTxWarp prst="textNoShape">
              <a:avLst/>
            </a:prstTxWarp>
          </a:bodyPr>
          <a:lstStyle>
            <a:lvl1pPr algn="r">
              <a:buSzPct val="45000"/>
              <a:buFont typeface="Wingdings" charset="2"/>
              <a:buNone/>
              <a:tabLst>
                <a:tab pos="452994" algn="l"/>
                <a:tab pos="905988" algn="l"/>
                <a:tab pos="1358981" algn="l"/>
                <a:tab pos="1811975" algn="l"/>
                <a:tab pos="2264969" algn="l"/>
                <a:tab pos="2717963" algn="l"/>
              </a:tabLst>
              <a:defRPr sz="1200">
                <a:solidFill>
                  <a:srgbClr val="EEECE1"/>
                </a:solidFill>
              </a:defRPr>
            </a:lvl1pPr>
          </a:lstStyle>
          <a:p>
            <a:endParaRPr lang="de-DE" altLang="x-none"/>
          </a:p>
        </p:txBody>
      </p:sp>
      <p:sp>
        <p:nvSpPr>
          <p:cNvPr id="4100" name="Rectangle 4"/>
          <p:cNvSpPr>
            <a:spLocks noGrp="1" noRot="1" noChangeAspect="1" noChangeArrowheads="1"/>
          </p:cNvSpPr>
          <p:nvPr>
            <p:ph type="sldImg"/>
          </p:nvPr>
        </p:nvSpPr>
        <p:spPr bwMode="auto">
          <a:xfrm>
            <a:off x="76200" y="738188"/>
            <a:ext cx="6565900" cy="3694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101" name="Rectangle 5"/>
          <p:cNvSpPr>
            <a:spLocks noGrp="1" noChangeArrowheads="1"/>
          </p:cNvSpPr>
          <p:nvPr>
            <p:ph type="body"/>
          </p:nvPr>
        </p:nvSpPr>
        <p:spPr bwMode="auto">
          <a:xfrm>
            <a:off x="671987" y="4681102"/>
            <a:ext cx="5374326" cy="4432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x-none" altLang="x-none"/>
          </a:p>
        </p:txBody>
      </p:sp>
      <p:sp>
        <p:nvSpPr>
          <p:cNvPr id="4102" name="Text Box 6"/>
          <p:cNvSpPr txBox="1">
            <a:spLocks noChangeArrowheads="1"/>
          </p:cNvSpPr>
          <p:nvPr/>
        </p:nvSpPr>
        <p:spPr bwMode="auto">
          <a:xfrm>
            <a:off x="1" y="9359053"/>
            <a:ext cx="2912467" cy="492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599" tIns="45299" rIns="90599" bIns="45299" anchor="ctr"/>
          <a:lstStyle/>
          <a:p>
            <a:endParaRPr lang="de-DE"/>
          </a:p>
        </p:txBody>
      </p:sp>
      <p:sp>
        <p:nvSpPr>
          <p:cNvPr id="4103" name="Rectangle 7"/>
          <p:cNvSpPr>
            <a:spLocks noGrp="1" noChangeArrowheads="1"/>
          </p:cNvSpPr>
          <p:nvPr>
            <p:ph type="sldNum"/>
          </p:nvPr>
        </p:nvSpPr>
        <p:spPr bwMode="auto">
          <a:xfrm>
            <a:off x="3805833" y="9359053"/>
            <a:ext cx="2910897" cy="491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172" tIns="46369" rIns="89172" bIns="46369" numCol="1" anchor="b" anchorCtr="0" compatLnSpc="1">
            <a:prstTxWarp prst="textNoShape">
              <a:avLst/>
            </a:prstTxWarp>
          </a:bodyPr>
          <a:lstStyle>
            <a:lvl1pPr algn="r">
              <a:buSzPct val="45000"/>
              <a:buFont typeface="Wingdings" charset="2"/>
              <a:buNone/>
              <a:tabLst>
                <a:tab pos="452994" algn="l"/>
                <a:tab pos="905988" algn="l"/>
                <a:tab pos="1358981" algn="l"/>
                <a:tab pos="1811975" algn="l"/>
                <a:tab pos="2264969" algn="l"/>
                <a:tab pos="2717963" algn="l"/>
              </a:tabLst>
              <a:defRPr sz="1200">
                <a:solidFill>
                  <a:srgbClr val="EEECE1"/>
                </a:solidFill>
              </a:defRPr>
            </a:lvl1pPr>
          </a:lstStyle>
          <a:p>
            <a:fld id="{5FE585E4-C0F1-4587-8B21-6677EEF2C43F}" type="slidenum">
              <a:rPr lang="de-DE" altLang="x-none"/>
              <a:pPr/>
              <a:t>‹Nr.›</a:t>
            </a:fld>
            <a:endParaRPr lang="de-DE" altLang="x-none"/>
          </a:p>
        </p:txBody>
      </p:sp>
    </p:spTree>
    <p:extLst>
      <p:ext uri="{BB962C8B-B14F-4D97-AF65-F5344CB8AC3E}">
        <p14:creationId xmlns:p14="http://schemas.microsoft.com/office/powerpoint/2010/main" val="112019509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p:cNvSpPr>
            <a:spLocks noGrp="1" noChangeArrowheads="1"/>
          </p:cNvSpPr>
          <p:nvPr>
            <p:ph type="sldNum"/>
          </p:nvPr>
        </p:nvSpPr>
        <p:spPr>
          <a:ln/>
        </p:spPr>
        <p:txBody>
          <a:bodyPr/>
          <a:lstStyle/>
          <a:p>
            <a:pPr marL="0" marR="0" lvl="0" indent="0" algn="r" defTabSz="457200" rtl="0" eaLnBrk="1" fontAlgn="base" latinLnBrk="0" hangingPunct="1">
              <a:lnSpc>
                <a:spcPct val="100000"/>
              </a:lnSpc>
              <a:spcBef>
                <a:spcPct val="0"/>
              </a:spcBef>
              <a:spcAft>
                <a:spcPct val="0"/>
              </a:spcAft>
              <a:buClr>
                <a:srgbClr val="000000"/>
              </a:buClr>
              <a:buSzPct val="45000"/>
              <a:buFont typeface="Wingdings" charset="2"/>
              <a:buNone/>
              <a:tabLst>
                <a:tab pos="457200" algn="l"/>
                <a:tab pos="914400" algn="l"/>
                <a:tab pos="1371600" algn="l"/>
                <a:tab pos="1828800" algn="l"/>
                <a:tab pos="2286000" algn="l"/>
                <a:tab pos="2743200" algn="l"/>
              </a:tabLst>
              <a:defRPr/>
            </a:pPr>
            <a:fld id="{7AB125BB-0BA8-4305-997A-738BEB614187}" type="slidenum">
              <a:rPr kumimoji="0" lang="de-DE" altLang="x-none" sz="1200" b="0" i="0" u="none" strike="noStrike" kern="1200" cap="none" spc="0" normalizeH="0" baseline="0" noProof="0">
                <a:ln>
                  <a:noFill/>
                </a:ln>
                <a:solidFill>
                  <a:srgbClr val="EEECE1"/>
                </a:solidFill>
                <a:effectLst/>
                <a:uLnTx/>
                <a:uFillTx/>
                <a:latin typeface="Times New Roman" pitchFamily="16" charset="0"/>
                <a:ea typeface="+mn-ea"/>
                <a:cs typeface="DejaVu Sans" charset="0"/>
              </a:rPr>
              <a:pPr marL="0" marR="0" lvl="0" indent="0" algn="r" defTabSz="457200" rtl="0" eaLnBrk="1" fontAlgn="base" latinLnBrk="0" hangingPunct="1">
                <a:lnSpc>
                  <a:spcPct val="100000"/>
                </a:lnSpc>
                <a:spcBef>
                  <a:spcPct val="0"/>
                </a:spcBef>
                <a:spcAft>
                  <a:spcPct val="0"/>
                </a:spcAft>
                <a:buClr>
                  <a:srgbClr val="000000"/>
                </a:buClr>
                <a:buSzPct val="45000"/>
                <a:buFont typeface="Wingdings" charset="2"/>
                <a:buNone/>
                <a:tabLst>
                  <a:tab pos="457200" algn="l"/>
                  <a:tab pos="914400" algn="l"/>
                  <a:tab pos="1371600" algn="l"/>
                  <a:tab pos="1828800" algn="l"/>
                  <a:tab pos="2286000" algn="l"/>
                  <a:tab pos="2743200" algn="l"/>
                </a:tabLst>
                <a:defRPr/>
              </a:pPr>
              <a:t>1</a:t>
            </a:fld>
            <a:endParaRPr kumimoji="0" lang="de-DE" altLang="x-none" sz="1200" b="0" i="0" u="none" strike="noStrike" kern="1200" cap="none" spc="0" normalizeH="0" baseline="0" noProof="0">
              <a:ln>
                <a:noFill/>
              </a:ln>
              <a:solidFill>
                <a:srgbClr val="EEECE1"/>
              </a:solidFill>
              <a:effectLst/>
              <a:uLnTx/>
              <a:uFillTx/>
              <a:latin typeface="Times New Roman" pitchFamily="16" charset="0"/>
              <a:ea typeface="+mn-ea"/>
              <a:cs typeface="DejaVu Sans" charset="0"/>
            </a:endParaRPr>
          </a:p>
        </p:txBody>
      </p:sp>
      <p:sp>
        <p:nvSpPr>
          <p:cNvPr id="8193" name="Rectangle 1"/>
          <p:cNvSpPr txBox="1">
            <a:spLocks noGrp="1" noRot="1" noChangeAspect="1" noChangeArrowheads="1"/>
          </p:cNvSpPr>
          <p:nvPr>
            <p:ph type="sldImg"/>
          </p:nvPr>
        </p:nvSpPr>
        <p:spPr bwMode="auto">
          <a:xfrm>
            <a:off x="87313" y="744538"/>
            <a:ext cx="6619875" cy="37242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4" name="Rectangle 2"/>
          <p:cNvSpPr txBox="1">
            <a:spLocks noGrp="1" noChangeArrowheads="1"/>
          </p:cNvSpPr>
          <p:nvPr>
            <p:ph type="body" idx="1"/>
          </p:nvPr>
        </p:nvSpPr>
        <p:spPr bwMode="auto">
          <a:xfrm>
            <a:off x="679450" y="4718050"/>
            <a:ext cx="5435600" cy="44688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pPr>
              <a:spcBef>
                <a:spcPts val="450"/>
              </a:spcBef>
            </a:pPr>
            <a:endParaRPr lang="en-US" altLang="x-none" dirty="0">
              <a:cs typeface="DejaVu Sans" charset="0"/>
            </a:endParaRPr>
          </a:p>
        </p:txBody>
      </p:sp>
      <p:sp>
        <p:nvSpPr>
          <p:cNvPr id="8195" name="Text Box 3"/>
          <p:cNvSpPr txBox="1">
            <a:spLocks noChangeArrowheads="1"/>
          </p:cNvSpPr>
          <p:nvPr/>
        </p:nvSpPr>
        <p:spPr bwMode="auto">
          <a:xfrm>
            <a:off x="3848100" y="9432925"/>
            <a:ext cx="2944813"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a:pPr>
            <a:endParaRPr kumimoji="0" lang="de-DE" sz="2000" b="0" i="0" u="none" strike="noStrike" kern="1200" cap="none" spc="0" normalizeH="0" baseline="0" noProof="0">
              <a:ln>
                <a:noFill/>
              </a:ln>
              <a:solidFill>
                <a:srgbClr val="FFFFFF"/>
              </a:solidFill>
              <a:effectLst/>
              <a:uLnTx/>
              <a:uFillTx/>
              <a:latin typeface="Times New Roman" pitchFamily="16" charset="0"/>
              <a:ea typeface="+mn-ea"/>
              <a:cs typeface="DejaVu Sans"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Funktionsweise der Rückführung kann man in zwei Effekte aufteilen. Zum einen das Partikel hinzufügen auf dem Fließband, zum anderen das Partikel entfernen auf der Rutsche</a:t>
            </a:r>
          </a:p>
        </p:txBody>
      </p:sp>
      <p:sp>
        <p:nvSpPr>
          <p:cNvPr id="4" name="Foliennummernplatzhalter 3"/>
          <p:cNvSpPr>
            <a:spLocks noGrp="1"/>
          </p:cNvSpPr>
          <p:nvPr>
            <p:ph type="sldNum"/>
          </p:nvPr>
        </p:nvSpPr>
        <p:spPr/>
        <p:txBody>
          <a:bodyPr/>
          <a:lstStyle/>
          <a:p>
            <a:fld id="{5FE585E4-C0F1-4587-8B21-6677EEF2C43F}" type="slidenum">
              <a:rPr lang="de-DE" altLang="x-none" smtClean="0"/>
              <a:pPr/>
              <a:t>10</a:t>
            </a:fld>
            <a:endParaRPr lang="de-DE" altLang="x-none"/>
          </a:p>
        </p:txBody>
      </p:sp>
    </p:spTree>
    <p:extLst>
      <p:ext uri="{BB962C8B-B14F-4D97-AF65-F5344CB8AC3E}">
        <p14:creationId xmlns:p14="http://schemas.microsoft.com/office/powerpoint/2010/main" val="289262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beiden Effekte sollen nun zuerst getrennt voneinander analysiert werden und anschließend gemeinsam. Den ersten Effekt kennen wir bereits. Dieser wird beschrieben durch die Kennlinie</a:t>
            </a:r>
          </a:p>
          <a:p>
            <a:endParaRPr lang="de-DE" dirty="0"/>
          </a:p>
          <a:p>
            <a:r>
              <a:rPr lang="de-DE" dirty="0"/>
              <a:t>Der zweite Effekt soll im folgenden genauer analysiert werden</a:t>
            </a:r>
          </a:p>
        </p:txBody>
      </p:sp>
      <p:sp>
        <p:nvSpPr>
          <p:cNvPr id="4" name="Foliennummernplatzhalter 3"/>
          <p:cNvSpPr>
            <a:spLocks noGrp="1"/>
          </p:cNvSpPr>
          <p:nvPr>
            <p:ph type="sldNum"/>
          </p:nvPr>
        </p:nvSpPr>
        <p:spPr/>
        <p:txBody>
          <a:bodyPr/>
          <a:lstStyle/>
          <a:p>
            <a:fld id="{5FE585E4-C0F1-4587-8B21-6677EEF2C43F}" type="slidenum">
              <a:rPr lang="de-DE" altLang="x-none" smtClean="0"/>
              <a:pPr/>
              <a:t>11</a:t>
            </a:fld>
            <a:endParaRPr lang="de-DE" altLang="x-none"/>
          </a:p>
        </p:txBody>
      </p:sp>
    </p:spTree>
    <p:extLst>
      <p:ext uri="{BB962C8B-B14F-4D97-AF65-F5344CB8AC3E}">
        <p14:creationId xmlns:p14="http://schemas.microsoft.com/office/powerpoint/2010/main" val="1452606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Dafür werden zwei Annahmen getroffen. Zum einen befindet sich das System im Gleichgewichtszustand.</a:t>
            </a:r>
          </a:p>
          <a:p>
            <a:endParaRPr lang="de-DE" dirty="0"/>
          </a:p>
          <a:p>
            <a:r>
              <a:rPr lang="de-DE" dirty="0"/>
              <a:t>Zum anderen wird die Kennlinie konstant gesetzt</a:t>
            </a:r>
          </a:p>
        </p:txBody>
      </p:sp>
      <p:sp>
        <p:nvSpPr>
          <p:cNvPr id="4" name="Foliennummernplatzhalter 3"/>
          <p:cNvSpPr>
            <a:spLocks noGrp="1"/>
          </p:cNvSpPr>
          <p:nvPr>
            <p:ph type="sldNum"/>
          </p:nvPr>
        </p:nvSpPr>
        <p:spPr/>
        <p:txBody>
          <a:bodyPr/>
          <a:lstStyle/>
          <a:p>
            <a:fld id="{5FE585E4-C0F1-4587-8B21-6677EEF2C43F}" type="slidenum">
              <a:rPr lang="de-DE" altLang="x-none" smtClean="0"/>
              <a:pPr/>
              <a:t>12</a:t>
            </a:fld>
            <a:endParaRPr lang="de-DE" altLang="x-none"/>
          </a:p>
        </p:txBody>
      </p:sp>
    </p:spTree>
    <p:extLst>
      <p:ext uri="{BB962C8B-B14F-4D97-AF65-F5344CB8AC3E}">
        <p14:creationId xmlns:p14="http://schemas.microsoft.com/office/powerpoint/2010/main" val="2308798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Berechnet wird nun unter Berücksichtigung dieser beiden Annahmen die TPR und die TNR des Ausgangs. Wenn diese Annahmen gelten, dann sind die TPR und die TNR nur von den Stellgrößen abhängig. </a:t>
            </a:r>
          </a:p>
          <a:p>
            <a:endParaRPr lang="de-DE" dirty="0"/>
          </a:p>
          <a:p>
            <a:r>
              <a:rPr lang="de-DE" dirty="0"/>
              <a:t>Die TPR und die TNR sind ein Maß dafür wie viele Partikel richtig sortiert werden</a:t>
            </a:r>
          </a:p>
        </p:txBody>
      </p:sp>
      <p:sp>
        <p:nvSpPr>
          <p:cNvPr id="4" name="Foliennummernplatzhalter 3"/>
          <p:cNvSpPr>
            <a:spLocks noGrp="1"/>
          </p:cNvSpPr>
          <p:nvPr>
            <p:ph type="sldNum"/>
          </p:nvPr>
        </p:nvSpPr>
        <p:spPr/>
        <p:txBody>
          <a:bodyPr/>
          <a:lstStyle/>
          <a:p>
            <a:fld id="{5FE585E4-C0F1-4587-8B21-6677EEF2C43F}" type="slidenum">
              <a:rPr lang="de-DE" altLang="x-none" smtClean="0"/>
              <a:pPr/>
              <a:t>13</a:t>
            </a:fld>
            <a:endParaRPr lang="de-DE" altLang="x-none"/>
          </a:p>
        </p:txBody>
      </p:sp>
    </p:spTree>
    <p:extLst>
      <p:ext uri="{BB962C8B-B14F-4D97-AF65-F5344CB8AC3E}">
        <p14:creationId xmlns:p14="http://schemas.microsoft.com/office/powerpoint/2010/main" val="3782419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Stellt man die TPR und die TNR nun für die folgenden </a:t>
            </a:r>
            <a:r>
              <a:rPr lang="de-DE" dirty="0" err="1"/>
              <a:t>epsilon</a:t>
            </a:r>
            <a:r>
              <a:rPr lang="de-DE" dirty="0"/>
              <a:t> und </a:t>
            </a:r>
            <a:r>
              <a:rPr lang="de-DE" dirty="0" err="1"/>
              <a:t>zeta</a:t>
            </a:r>
            <a:r>
              <a:rPr lang="de-DE" dirty="0"/>
              <a:t> Werte graphisch dar, dann ergibt sich folgendes Bild.</a:t>
            </a:r>
          </a:p>
        </p:txBody>
      </p:sp>
      <p:sp>
        <p:nvSpPr>
          <p:cNvPr id="4" name="Foliennummernplatzhalter 3"/>
          <p:cNvSpPr>
            <a:spLocks noGrp="1"/>
          </p:cNvSpPr>
          <p:nvPr>
            <p:ph type="sldNum"/>
          </p:nvPr>
        </p:nvSpPr>
        <p:spPr/>
        <p:txBody>
          <a:bodyPr/>
          <a:lstStyle/>
          <a:p>
            <a:fld id="{5FE585E4-C0F1-4587-8B21-6677EEF2C43F}" type="slidenum">
              <a:rPr lang="de-DE" altLang="x-none" smtClean="0"/>
              <a:pPr/>
              <a:t>14</a:t>
            </a:fld>
            <a:endParaRPr lang="de-DE" altLang="x-none"/>
          </a:p>
        </p:txBody>
      </p:sp>
    </p:spTree>
    <p:extLst>
      <p:ext uri="{BB962C8B-B14F-4D97-AF65-F5344CB8AC3E}">
        <p14:creationId xmlns:p14="http://schemas.microsoft.com/office/powerpoint/2010/main" val="375765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Berücksichtigt man nun auch die Kennlinie, dann muss der Massenfluss auf dem Fließband numerisch bestimmt werden.</a:t>
            </a:r>
          </a:p>
        </p:txBody>
      </p:sp>
      <p:sp>
        <p:nvSpPr>
          <p:cNvPr id="4" name="Foliennummernplatzhalter 3"/>
          <p:cNvSpPr>
            <a:spLocks noGrp="1"/>
          </p:cNvSpPr>
          <p:nvPr>
            <p:ph type="sldNum"/>
          </p:nvPr>
        </p:nvSpPr>
        <p:spPr/>
        <p:txBody>
          <a:bodyPr/>
          <a:lstStyle/>
          <a:p>
            <a:fld id="{5FE585E4-C0F1-4587-8B21-6677EEF2C43F}" type="slidenum">
              <a:rPr lang="de-DE" altLang="x-none" smtClean="0"/>
              <a:pPr/>
              <a:t>15</a:t>
            </a:fld>
            <a:endParaRPr lang="de-DE" altLang="x-none"/>
          </a:p>
        </p:txBody>
      </p:sp>
    </p:spTree>
    <p:extLst>
      <p:ext uri="{BB962C8B-B14F-4D97-AF65-F5344CB8AC3E}">
        <p14:creationId xmlns:p14="http://schemas.microsoft.com/office/powerpoint/2010/main" val="2774689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Überlagerung beider Effekte </a:t>
            </a:r>
            <a:r>
              <a:rPr lang="de-DE" dirty="0" err="1"/>
              <a:t>ür</a:t>
            </a:r>
            <a:r>
              <a:rPr lang="de-DE" dirty="0"/>
              <a:t> einen vorgegebenen Massenzufluss sieht folgendermaßen aus.</a:t>
            </a:r>
          </a:p>
          <a:p>
            <a:endParaRPr lang="de-DE" dirty="0"/>
          </a:p>
          <a:p>
            <a:r>
              <a:rPr lang="de-DE" dirty="0"/>
              <a:t>Die optimalen Stellgrößen lassen sich jetzt nicht mehr analytisch bestimmen. Zudem soll ein Regler auch das dynamische Verhalten des Systems berücksichtigen. Daher soll im weiteren ein MPC entwickelt werden.</a:t>
            </a:r>
          </a:p>
        </p:txBody>
      </p:sp>
      <p:sp>
        <p:nvSpPr>
          <p:cNvPr id="4" name="Foliennummernplatzhalter 3"/>
          <p:cNvSpPr>
            <a:spLocks noGrp="1"/>
          </p:cNvSpPr>
          <p:nvPr>
            <p:ph type="sldNum"/>
          </p:nvPr>
        </p:nvSpPr>
        <p:spPr/>
        <p:txBody>
          <a:bodyPr/>
          <a:lstStyle/>
          <a:p>
            <a:fld id="{5FE585E4-C0F1-4587-8B21-6677EEF2C43F}" type="slidenum">
              <a:rPr lang="de-DE" altLang="x-none" smtClean="0"/>
              <a:pPr/>
              <a:t>16</a:t>
            </a:fld>
            <a:endParaRPr lang="de-DE" altLang="x-none"/>
          </a:p>
        </p:txBody>
      </p:sp>
    </p:spTree>
    <p:extLst>
      <p:ext uri="{BB962C8B-B14F-4D97-AF65-F5344CB8AC3E}">
        <p14:creationId xmlns:p14="http://schemas.microsoft.com/office/powerpoint/2010/main" val="384101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17</a:t>
            </a:fld>
            <a:endParaRPr lang="de-DE" altLang="x-none"/>
          </a:p>
        </p:txBody>
      </p:sp>
    </p:spTree>
    <p:extLst>
      <p:ext uri="{BB962C8B-B14F-4D97-AF65-F5344CB8AC3E}">
        <p14:creationId xmlns:p14="http://schemas.microsoft.com/office/powerpoint/2010/main" val="3265672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Zur Evaluation des Reglers und des Systems mit Rückführung wird eine Simulation basierend auf einer Diskrete Elemente Methode durchgeführt</a:t>
            </a:r>
          </a:p>
          <a:p>
            <a:r>
              <a:rPr lang="de-DE" dirty="0"/>
              <a:t>Dafür musste die Schnittstelle zu der bereits bestehenden DEM entworfen werden</a:t>
            </a:r>
          </a:p>
        </p:txBody>
      </p:sp>
      <p:sp>
        <p:nvSpPr>
          <p:cNvPr id="4" name="Foliennummernplatzhalter 3"/>
          <p:cNvSpPr>
            <a:spLocks noGrp="1"/>
          </p:cNvSpPr>
          <p:nvPr>
            <p:ph type="sldNum"/>
          </p:nvPr>
        </p:nvSpPr>
        <p:spPr/>
        <p:txBody>
          <a:bodyPr/>
          <a:lstStyle/>
          <a:p>
            <a:fld id="{5FE585E4-C0F1-4587-8B21-6677EEF2C43F}" type="slidenum">
              <a:rPr lang="de-DE" altLang="x-none" smtClean="0"/>
              <a:pPr/>
              <a:t>18</a:t>
            </a:fld>
            <a:endParaRPr lang="de-DE" altLang="x-none"/>
          </a:p>
        </p:txBody>
      </p:sp>
    </p:spTree>
    <p:extLst>
      <p:ext uri="{BB962C8B-B14F-4D97-AF65-F5344CB8AC3E}">
        <p14:creationId xmlns:p14="http://schemas.microsoft.com/office/powerpoint/2010/main" val="4109187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19</a:t>
            </a:fld>
            <a:endParaRPr lang="de-DE" altLang="x-none"/>
          </a:p>
        </p:txBody>
      </p:sp>
    </p:spTree>
    <p:extLst>
      <p:ext uri="{BB962C8B-B14F-4D97-AF65-F5344CB8AC3E}">
        <p14:creationId xmlns:p14="http://schemas.microsoft.com/office/powerpoint/2010/main" val="1868557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Betrachtet wird ein optischer Sortierer. Das System trennt Gutpartikel von Schlechtpartikeln. </a:t>
            </a:r>
          </a:p>
          <a:p>
            <a:endParaRPr lang="de-DE" dirty="0"/>
          </a:p>
          <a:p>
            <a:r>
              <a:rPr lang="de-DE" noProof="0" dirty="0"/>
              <a:t>Im Folgenden soll dieses System nun um eine Rückführung erweitert werden. Die Motivation für diese Rückführung ist, dass aus Experimenten bekannt ist, dass der Partikelmassenfluss auf dem Fließband die Sortiergenauigkeit beeinflusst.</a:t>
            </a:r>
          </a:p>
          <a:p>
            <a:endParaRPr lang="de-DE" noProof="0" dirty="0"/>
          </a:p>
          <a:p>
            <a:endParaRPr lang="de-DE" dirty="0"/>
          </a:p>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2</a:t>
            </a:fld>
            <a:endParaRPr lang="de-DE" altLang="x-none"/>
          </a:p>
        </p:txBody>
      </p:sp>
    </p:spTree>
    <p:extLst>
      <p:ext uri="{BB962C8B-B14F-4D97-AF65-F5344CB8AC3E}">
        <p14:creationId xmlns:p14="http://schemas.microsoft.com/office/powerpoint/2010/main" val="3653232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20</a:t>
            </a:fld>
            <a:endParaRPr lang="de-DE" altLang="x-none"/>
          </a:p>
        </p:txBody>
      </p:sp>
    </p:spTree>
    <p:extLst>
      <p:ext uri="{BB962C8B-B14F-4D97-AF65-F5344CB8AC3E}">
        <p14:creationId xmlns:p14="http://schemas.microsoft.com/office/powerpoint/2010/main" val="2312489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de-DE" dirty="0"/>
              <a:t>Der Grund: Ab einem bestimmten </a:t>
            </a:r>
            <a:r>
              <a:rPr lang="de-DE" dirty="0" err="1"/>
              <a:t>Prädiktoinshorizont</a:t>
            </a:r>
            <a:r>
              <a:rPr lang="de-DE" dirty="0"/>
              <a:t> sind die Nebenbedingungen der Optimierung nichtlinear</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de-DE" dirty="0"/>
              <a:t>Wählt man den Prädiktionshorizont zu 69, was einem vollen Umlauf eines Partikels beschreibt, dann lassen sich die beiden </a:t>
            </a:r>
            <a:r>
              <a:rPr lang="de-DE" dirty="0" err="1"/>
              <a:t>funktionen</a:t>
            </a:r>
            <a:r>
              <a:rPr lang="de-DE" dirty="0"/>
              <a:t> folgendermaßen interpretieren.</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de-DE" dirty="0"/>
              <a:t>Der erste Effekt berücksichtigt nur die kurzfristige Beeinflussung</a:t>
            </a:r>
          </a:p>
          <a:p>
            <a:r>
              <a:rPr lang="de-DE" dirty="0"/>
              <a:t>Der zweite Effekt berücksichtigt das langfristige Verhalten</a:t>
            </a:r>
          </a:p>
        </p:txBody>
      </p:sp>
      <p:sp>
        <p:nvSpPr>
          <p:cNvPr id="4" name="Foliennummernplatzhalter 3"/>
          <p:cNvSpPr>
            <a:spLocks noGrp="1"/>
          </p:cNvSpPr>
          <p:nvPr>
            <p:ph type="sldNum"/>
          </p:nvPr>
        </p:nvSpPr>
        <p:spPr/>
        <p:txBody>
          <a:bodyPr/>
          <a:lstStyle/>
          <a:p>
            <a:fld id="{5FE585E4-C0F1-4587-8B21-6677EEF2C43F}" type="slidenum">
              <a:rPr lang="de-DE" altLang="x-none" smtClean="0"/>
              <a:pPr/>
              <a:t>21</a:t>
            </a:fld>
            <a:endParaRPr lang="de-DE" altLang="x-none"/>
          </a:p>
        </p:txBody>
      </p:sp>
    </p:spTree>
    <p:extLst>
      <p:ext uri="{BB962C8B-B14F-4D97-AF65-F5344CB8AC3E}">
        <p14:creationId xmlns:p14="http://schemas.microsoft.com/office/powerpoint/2010/main" val="1869676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22</a:t>
            </a:fld>
            <a:endParaRPr lang="de-DE" altLang="x-none"/>
          </a:p>
        </p:txBody>
      </p:sp>
    </p:spTree>
    <p:extLst>
      <p:ext uri="{BB962C8B-B14F-4D97-AF65-F5344CB8AC3E}">
        <p14:creationId xmlns:p14="http://schemas.microsoft.com/office/powerpoint/2010/main" val="184226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23</a:t>
            </a:fld>
            <a:endParaRPr lang="de-DE" altLang="x-none"/>
          </a:p>
        </p:txBody>
      </p:sp>
    </p:spTree>
    <p:extLst>
      <p:ext uri="{BB962C8B-B14F-4D97-AF65-F5344CB8AC3E}">
        <p14:creationId xmlns:p14="http://schemas.microsoft.com/office/powerpoint/2010/main" val="1830903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de-DE" dirty="0"/>
              <a:t>Grafiken recyclen</a:t>
            </a:r>
          </a:p>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24</a:t>
            </a:fld>
            <a:endParaRPr lang="de-DE" altLang="x-none"/>
          </a:p>
        </p:txBody>
      </p:sp>
    </p:spTree>
    <p:extLst>
      <p:ext uri="{BB962C8B-B14F-4D97-AF65-F5344CB8AC3E}">
        <p14:creationId xmlns:p14="http://schemas.microsoft.com/office/powerpoint/2010/main" val="1362612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de-DE" dirty="0"/>
              <a:t>In weiteren Arbeiten könnte die Echtzeitfähigkeit verbessert werden</a:t>
            </a:r>
          </a:p>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25</a:t>
            </a:fld>
            <a:endParaRPr lang="de-DE" altLang="x-none"/>
          </a:p>
        </p:txBody>
      </p:sp>
    </p:spTree>
    <p:extLst>
      <p:ext uri="{BB962C8B-B14F-4D97-AF65-F5344CB8AC3E}">
        <p14:creationId xmlns:p14="http://schemas.microsoft.com/office/powerpoint/2010/main" val="2026988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27</a:t>
            </a:fld>
            <a:endParaRPr lang="de-DE" altLang="x-none"/>
          </a:p>
        </p:txBody>
      </p:sp>
    </p:spTree>
    <p:extLst>
      <p:ext uri="{BB962C8B-B14F-4D97-AF65-F5344CB8AC3E}">
        <p14:creationId xmlns:p14="http://schemas.microsoft.com/office/powerpoint/2010/main" val="1443680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28</a:t>
            </a:fld>
            <a:endParaRPr lang="de-DE" altLang="x-none"/>
          </a:p>
        </p:txBody>
      </p:sp>
    </p:spTree>
    <p:extLst>
      <p:ext uri="{BB962C8B-B14F-4D97-AF65-F5344CB8AC3E}">
        <p14:creationId xmlns:p14="http://schemas.microsoft.com/office/powerpoint/2010/main" val="4047015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30</a:t>
            </a:fld>
            <a:endParaRPr lang="de-DE" altLang="x-none"/>
          </a:p>
        </p:txBody>
      </p:sp>
    </p:spTree>
    <p:extLst>
      <p:ext uri="{BB962C8B-B14F-4D97-AF65-F5344CB8AC3E}">
        <p14:creationId xmlns:p14="http://schemas.microsoft.com/office/powerpoint/2010/main" val="184631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Hier</a:t>
            </a:r>
            <a:r>
              <a:rPr lang="en-GB" dirty="0"/>
              <a:t> </a:t>
            </a:r>
            <a:r>
              <a:rPr lang="en-GB" dirty="0" err="1"/>
              <a:t>ist</a:t>
            </a:r>
            <a:r>
              <a:rPr lang="en-GB" dirty="0"/>
              <a:t> </a:t>
            </a:r>
            <a:r>
              <a:rPr lang="en-GB" dirty="0" err="1"/>
              <a:t>eine</a:t>
            </a:r>
            <a:r>
              <a:rPr lang="en-GB" dirty="0"/>
              <a:t> </a:t>
            </a:r>
            <a:r>
              <a:rPr lang="en-GB" dirty="0" err="1"/>
              <a:t>schematische</a:t>
            </a:r>
            <a:r>
              <a:rPr lang="en-GB" dirty="0"/>
              <a:t> </a:t>
            </a:r>
            <a:r>
              <a:rPr lang="en-GB" dirty="0" err="1"/>
              <a:t>Darstellung</a:t>
            </a:r>
            <a:r>
              <a:rPr lang="en-GB" dirty="0"/>
              <a:t> der </a:t>
            </a:r>
            <a:r>
              <a:rPr lang="en-GB" dirty="0" err="1"/>
              <a:t>Rückführung</a:t>
            </a:r>
            <a:r>
              <a:rPr lang="en-GB" dirty="0"/>
              <a:t> </a:t>
            </a:r>
            <a:r>
              <a:rPr lang="en-GB" dirty="0" err="1"/>
              <a:t>zu</a:t>
            </a:r>
            <a:r>
              <a:rPr lang="en-GB" dirty="0"/>
              <a:t> </a:t>
            </a:r>
            <a:r>
              <a:rPr lang="en-GB" dirty="0" err="1"/>
              <a:t>sehen</a:t>
            </a:r>
            <a:r>
              <a:rPr lang="en-GB" dirty="0"/>
              <a:t>. Die </a:t>
            </a:r>
            <a:r>
              <a:rPr lang="en-GB" dirty="0" err="1"/>
              <a:t>Rückführung</a:t>
            </a:r>
            <a:r>
              <a:rPr lang="en-GB" dirty="0"/>
              <a:t> </a:t>
            </a:r>
            <a:r>
              <a:rPr lang="en-GB" dirty="0" err="1"/>
              <a:t>befindet</a:t>
            </a:r>
            <a:r>
              <a:rPr lang="en-GB" dirty="0"/>
              <a:t> </a:t>
            </a:r>
            <a:r>
              <a:rPr lang="en-GB" dirty="0" err="1"/>
              <a:t>sich</a:t>
            </a:r>
            <a:r>
              <a:rPr lang="en-GB" dirty="0"/>
              <a:t> </a:t>
            </a:r>
            <a:r>
              <a:rPr lang="en-GB" dirty="0" err="1"/>
              <a:t>hinter</a:t>
            </a:r>
            <a:r>
              <a:rPr lang="en-GB" dirty="0"/>
              <a:t> </a:t>
            </a:r>
            <a:r>
              <a:rPr lang="en-GB" dirty="0" err="1"/>
              <a:t>dem</a:t>
            </a:r>
            <a:r>
              <a:rPr lang="en-GB" dirty="0"/>
              <a:t> </a:t>
            </a:r>
            <a:r>
              <a:rPr lang="en-GB" dirty="0" err="1"/>
              <a:t>Sortierausgang</a:t>
            </a:r>
            <a:r>
              <a:rPr lang="en-GB" dirty="0"/>
              <a:t>. </a:t>
            </a:r>
          </a:p>
        </p:txBody>
      </p:sp>
      <p:sp>
        <p:nvSpPr>
          <p:cNvPr id="4" name="Foliennummernplatzhalter 3"/>
          <p:cNvSpPr>
            <a:spLocks noGrp="1"/>
          </p:cNvSpPr>
          <p:nvPr>
            <p:ph type="sldNum"/>
          </p:nvPr>
        </p:nvSpPr>
        <p:spPr/>
        <p:txBody>
          <a:bodyPr/>
          <a:lstStyle/>
          <a:p>
            <a:fld id="{5FE585E4-C0F1-4587-8B21-6677EEF2C43F}" type="slidenum">
              <a:rPr lang="de-DE" altLang="x-none" smtClean="0"/>
              <a:pPr/>
              <a:t>3</a:t>
            </a:fld>
            <a:endParaRPr lang="de-DE" altLang="x-none"/>
          </a:p>
        </p:txBody>
      </p:sp>
    </p:spTree>
    <p:extLst>
      <p:ext uri="{BB962C8B-B14F-4D97-AF65-F5344CB8AC3E}">
        <p14:creationId xmlns:p14="http://schemas.microsoft.com/office/powerpoint/2010/main" val="177787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Die Partikel, die in den äußeren beiden Schächten der Rutsche landen werden zurück auf das Fließband geführt, während die restlichen Partikel zum Endpunkt der Sortierung weitertransportiert werden.</a:t>
            </a:r>
          </a:p>
          <a:p>
            <a:endParaRPr lang="de-DE" noProof="0" dirty="0"/>
          </a:p>
          <a:p>
            <a:r>
              <a:rPr lang="de-DE" noProof="0" dirty="0"/>
              <a:t>Zwei Kameras messen die Partikelströme und geben diese Messwerte weiter an einen Regler. Mit Hilfe dieser Messwerte regelt der Regler die Position der Klappen, wodurch eingestellt werden kann, wie groß der Anteil der zurückgeführten Partikel ist. Der Regler bestimmt den Anteil der zurückzuführenden Partikel!</a:t>
            </a:r>
          </a:p>
        </p:txBody>
      </p:sp>
      <p:sp>
        <p:nvSpPr>
          <p:cNvPr id="4" name="Foliennummernplatzhalter 3"/>
          <p:cNvSpPr>
            <a:spLocks noGrp="1"/>
          </p:cNvSpPr>
          <p:nvPr>
            <p:ph type="sldNum"/>
          </p:nvPr>
        </p:nvSpPr>
        <p:spPr/>
        <p:txBody>
          <a:bodyPr/>
          <a:lstStyle/>
          <a:p>
            <a:fld id="{5FE585E4-C0F1-4587-8B21-6677EEF2C43F}" type="slidenum">
              <a:rPr lang="de-DE" altLang="x-none" smtClean="0"/>
              <a:pPr/>
              <a:t>4</a:t>
            </a:fld>
            <a:endParaRPr lang="de-DE" altLang="x-none"/>
          </a:p>
        </p:txBody>
      </p:sp>
    </p:spTree>
    <p:extLst>
      <p:ext uri="{BB962C8B-B14F-4D97-AF65-F5344CB8AC3E}">
        <p14:creationId xmlns:p14="http://schemas.microsoft.com/office/powerpoint/2010/main" val="2736966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Entwurf der Materialrückführung und des Reglers hat zwei Ziele:</a:t>
            </a:r>
          </a:p>
          <a:p>
            <a:r>
              <a:rPr lang="de-DE" dirty="0"/>
              <a:t>Zum einen erhofft man sich dadurch eine Verbesserung der Sortiergenauigkeit</a:t>
            </a:r>
          </a:p>
          <a:p>
            <a:r>
              <a:rPr lang="de-DE" dirty="0"/>
              <a:t>Zum anderen kann durch diese Regelung überhaupt der Massenstrom beeinflusst werden</a:t>
            </a:r>
          </a:p>
        </p:txBody>
      </p:sp>
      <p:sp>
        <p:nvSpPr>
          <p:cNvPr id="4" name="Foliennummernplatzhalter 3"/>
          <p:cNvSpPr>
            <a:spLocks noGrp="1"/>
          </p:cNvSpPr>
          <p:nvPr>
            <p:ph type="sldNum"/>
          </p:nvPr>
        </p:nvSpPr>
        <p:spPr/>
        <p:txBody>
          <a:bodyPr/>
          <a:lstStyle/>
          <a:p>
            <a:fld id="{5FE585E4-C0F1-4587-8B21-6677EEF2C43F}" type="slidenum">
              <a:rPr lang="de-DE" altLang="x-none" smtClean="0"/>
              <a:pPr/>
              <a:t>5</a:t>
            </a:fld>
            <a:endParaRPr lang="de-DE" altLang="x-none"/>
          </a:p>
        </p:txBody>
      </p:sp>
    </p:spTree>
    <p:extLst>
      <p:ext uri="{BB962C8B-B14F-4D97-AF65-F5344CB8AC3E}">
        <p14:creationId xmlns:p14="http://schemas.microsoft.com/office/powerpoint/2010/main" val="335212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de-DE" noProof="0" dirty="0"/>
              <a:t>An zwei Stellen des geregelten optischen Sortierers werden Partikelströme gemessen. </a:t>
            </a:r>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de-DE" noProof="0" dirty="0"/>
              <a:t>Zum einen auf dem Fließband, zum anderen auf der Rutsche. Gesucht ist nun eine Funktion, die beide Messvektoren miteinander verbindet</a:t>
            </a:r>
          </a:p>
          <a:p>
            <a:endParaRPr lang="de-DE" dirty="0"/>
          </a:p>
        </p:txBody>
      </p:sp>
      <p:sp>
        <p:nvSpPr>
          <p:cNvPr id="4" name="Foliennummernplatzhalter 3"/>
          <p:cNvSpPr>
            <a:spLocks noGrp="1"/>
          </p:cNvSpPr>
          <p:nvPr>
            <p:ph type="sldNum"/>
          </p:nvPr>
        </p:nvSpPr>
        <p:spPr/>
        <p:txBody>
          <a:bodyPr/>
          <a:lstStyle/>
          <a:p>
            <a:fld id="{5FE585E4-C0F1-4587-8B21-6677EEF2C43F}" type="slidenum">
              <a:rPr lang="de-DE" altLang="x-none" smtClean="0"/>
              <a:pPr/>
              <a:t>6</a:t>
            </a:fld>
            <a:endParaRPr lang="de-DE" altLang="x-none"/>
          </a:p>
        </p:txBody>
      </p:sp>
    </p:spTree>
    <p:extLst>
      <p:ext uri="{BB962C8B-B14F-4D97-AF65-F5344CB8AC3E}">
        <p14:creationId xmlns:p14="http://schemas.microsoft.com/office/powerpoint/2010/main" val="1630172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regelungstechnischer Sicht kann diese Funktion als ein nichtlineares Kennlinienglied beschrieben werden</a:t>
            </a:r>
          </a:p>
          <a:p>
            <a:r>
              <a:rPr lang="de-DE" dirty="0"/>
              <a:t>Die beiden Messvektoren sind über die Matrix Gamma miteinander verknüpft. Die Matrix Gamma ist abhängig von den zwei Funktionen </a:t>
            </a:r>
            <a:r>
              <a:rPr lang="de-DE" dirty="0" err="1"/>
              <a:t>epsilon</a:t>
            </a:r>
            <a:r>
              <a:rPr lang="de-DE" dirty="0"/>
              <a:t> und </a:t>
            </a:r>
            <a:r>
              <a:rPr lang="de-DE" dirty="0" err="1"/>
              <a:t>zeta</a:t>
            </a:r>
            <a:r>
              <a:rPr lang="de-DE" dirty="0"/>
              <a:t>, die den Anteil der richtig sortierten Gutpartikel und den Anteil der richtig sortierten Schlechtpartikel beschreiben. Die beiden Funktionen wurden anhand von Simulationen bestimmt. Simulationen wurden für verschiedene Massenströme durchgeführt. Danach wurde der Anteil der richtig sortierten Partikel berechnet (gekennzeichnet durch die blauen Punkte) und durch quadratische Funktionen approximiert.</a:t>
            </a:r>
          </a:p>
        </p:txBody>
      </p:sp>
      <p:sp>
        <p:nvSpPr>
          <p:cNvPr id="4" name="Foliennummernplatzhalter 3"/>
          <p:cNvSpPr>
            <a:spLocks noGrp="1"/>
          </p:cNvSpPr>
          <p:nvPr>
            <p:ph type="sldNum"/>
          </p:nvPr>
        </p:nvSpPr>
        <p:spPr/>
        <p:txBody>
          <a:bodyPr/>
          <a:lstStyle/>
          <a:p>
            <a:fld id="{5FE585E4-C0F1-4587-8B21-6677EEF2C43F}" type="slidenum">
              <a:rPr lang="de-DE" altLang="x-none" smtClean="0"/>
              <a:pPr/>
              <a:t>7</a:t>
            </a:fld>
            <a:endParaRPr lang="de-DE" altLang="x-none"/>
          </a:p>
        </p:txBody>
      </p:sp>
    </p:spTree>
    <p:extLst>
      <p:ext uri="{BB962C8B-B14F-4D97-AF65-F5344CB8AC3E}">
        <p14:creationId xmlns:p14="http://schemas.microsoft.com/office/powerpoint/2010/main" val="572268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Erweitert man das System nun um eine Rückführung, dann müssen zwei weitere Vektoren eingeführt werden.</a:t>
            </a:r>
          </a:p>
          <a:p>
            <a:r>
              <a:rPr lang="de-DE" noProof="0" dirty="0"/>
              <a:t>Zum einen der Massenstrom der zurückgeführten Partikel, zum anderen der Massenstrom der Partikel die das Ende der Sortierung erreichen.</a:t>
            </a:r>
          </a:p>
        </p:txBody>
      </p:sp>
      <p:sp>
        <p:nvSpPr>
          <p:cNvPr id="4" name="Foliennummernplatzhalter 3"/>
          <p:cNvSpPr>
            <a:spLocks noGrp="1"/>
          </p:cNvSpPr>
          <p:nvPr>
            <p:ph type="sldNum"/>
          </p:nvPr>
        </p:nvSpPr>
        <p:spPr/>
        <p:txBody>
          <a:bodyPr/>
          <a:lstStyle/>
          <a:p>
            <a:fld id="{5FE585E4-C0F1-4587-8B21-6677EEF2C43F}" type="slidenum">
              <a:rPr lang="de-DE" altLang="x-none" smtClean="0"/>
              <a:pPr/>
              <a:t>8</a:t>
            </a:fld>
            <a:endParaRPr lang="de-DE" altLang="x-none"/>
          </a:p>
        </p:txBody>
      </p:sp>
    </p:spTree>
    <p:extLst>
      <p:ext uri="{BB962C8B-B14F-4D97-AF65-F5344CB8AC3E}">
        <p14:creationId xmlns:p14="http://schemas.microsoft.com/office/powerpoint/2010/main" val="3223703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Beschrieben wird das System durch vier Gleichungen</a:t>
            </a:r>
          </a:p>
        </p:txBody>
      </p:sp>
      <p:sp>
        <p:nvSpPr>
          <p:cNvPr id="4" name="Foliennummernplatzhalter 3"/>
          <p:cNvSpPr>
            <a:spLocks noGrp="1"/>
          </p:cNvSpPr>
          <p:nvPr>
            <p:ph type="sldNum"/>
          </p:nvPr>
        </p:nvSpPr>
        <p:spPr/>
        <p:txBody>
          <a:bodyPr/>
          <a:lstStyle/>
          <a:p>
            <a:fld id="{5FE585E4-C0F1-4587-8B21-6677EEF2C43F}" type="slidenum">
              <a:rPr lang="de-DE" altLang="x-none" smtClean="0"/>
              <a:pPr/>
              <a:t>9</a:t>
            </a:fld>
            <a:endParaRPr lang="de-DE" altLang="x-none"/>
          </a:p>
        </p:txBody>
      </p:sp>
    </p:spTree>
    <p:extLst>
      <p:ext uri="{BB962C8B-B14F-4D97-AF65-F5344CB8AC3E}">
        <p14:creationId xmlns:p14="http://schemas.microsoft.com/office/powerpoint/2010/main" val="1702788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8"/>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
        <p:nvSpPr>
          <p:cNvPr id="4" name="Fußzeilenplatzhalter 3"/>
          <p:cNvSpPr>
            <a:spLocks noGrp="1"/>
          </p:cNvSpPr>
          <p:nvPr>
            <p:ph type="ftr" idx="10"/>
          </p:nvPr>
        </p:nvSpPr>
        <p:spPr/>
        <p:txBody>
          <a:bodyPr/>
          <a:lstStyle>
            <a:lvl1pPr>
              <a:defRPr/>
            </a:lvl1pPr>
          </a:lstStyle>
          <a:p>
            <a:endParaRPr lang="en-US" altLang="x-none"/>
          </a:p>
        </p:txBody>
      </p:sp>
      <p:sp>
        <p:nvSpPr>
          <p:cNvPr id="5" name="Foliennummernplatzhalter 4"/>
          <p:cNvSpPr>
            <a:spLocks noGrp="1"/>
          </p:cNvSpPr>
          <p:nvPr>
            <p:ph type="sldNum" idx="11"/>
          </p:nvPr>
        </p:nvSpPr>
        <p:spPr/>
        <p:txBody>
          <a:bodyPr/>
          <a:lstStyle>
            <a:lvl1pPr>
              <a:defRPr/>
            </a:lvl1pPr>
          </a:lstStyle>
          <a:p>
            <a:fld id="{3637B990-06DF-46CE-A16C-02E8C44E3A74}" type="slidenum">
              <a:rPr lang="en-US" altLang="x-none"/>
              <a:pPr/>
              <a:t>‹Nr.›</a:t>
            </a:fld>
            <a:endParaRPr lang="en-US" altLang="x-none"/>
          </a:p>
        </p:txBody>
      </p:sp>
    </p:spTree>
    <p:extLst>
      <p:ext uri="{BB962C8B-B14F-4D97-AF65-F5344CB8AC3E}">
        <p14:creationId xmlns:p14="http://schemas.microsoft.com/office/powerpoint/2010/main" val="3331114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3"/>
          <p:cNvSpPr>
            <a:spLocks noGrp="1"/>
          </p:cNvSpPr>
          <p:nvPr>
            <p:ph type="ftr" idx="10"/>
          </p:nvPr>
        </p:nvSpPr>
        <p:spPr/>
        <p:txBody>
          <a:bodyPr/>
          <a:lstStyle>
            <a:lvl1pPr>
              <a:defRPr/>
            </a:lvl1pPr>
          </a:lstStyle>
          <a:p>
            <a:endParaRPr lang="en-US" altLang="x-none"/>
          </a:p>
        </p:txBody>
      </p:sp>
      <p:sp>
        <p:nvSpPr>
          <p:cNvPr id="5" name="Foliennummernplatzhalter 4"/>
          <p:cNvSpPr>
            <a:spLocks noGrp="1"/>
          </p:cNvSpPr>
          <p:nvPr>
            <p:ph type="sldNum" idx="11"/>
          </p:nvPr>
        </p:nvSpPr>
        <p:spPr/>
        <p:txBody>
          <a:bodyPr/>
          <a:lstStyle>
            <a:lvl1pPr>
              <a:defRPr/>
            </a:lvl1pPr>
          </a:lstStyle>
          <a:p>
            <a:fld id="{056BD351-9D5A-4444-8B2D-26E213F7D965}" type="slidenum">
              <a:rPr lang="en-US" altLang="x-none"/>
              <a:pPr/>
              <a:t>‹Nr.›</a:t>
            </a:fld>
            <a:endParaRPr lang="en-US" altLang="x-none"/>
          </a:p>
        </p:txBody>
      </p:sp>
    </p:spTree>
    <p:extLst>
      <p:ext uri="{BB962C8B-B14F-4D97-AF65-F5344CB8AC3E}">
        <p14:creationId xmlns:p14="http://schemas.microsoft.com/office/powerpoint/2010/main" val="58419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144002" y="-20638"/>
            <a:ext cx="3045884" cy="5597526"/>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0" y="-20638"/>
            <a:ext cx="8940800" cy="5597526"/>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3"/>
          <p:cNvSpPr>
            <a:spLocks noGrp="1"/>
          </p:cNvSpPr>
          <p:nvPr>
            <p:ph type="ftr" idx="10"/>
          </p:nvPr>
        </p:nvSpPr>
        <p:spPr/>
        <p:txBody>
          <a:bodyPr/>
          <a:lstStyle>
            <a:lvl1pPr>
              <a:defRPr/>
            </a:lvl1pPr>
          </a:lstStyle>
          <a:p>
            <a:endParaRPr lang="en-US" altLang="x-none"/>
          </a:p>
        </p:txBody>
      </p:sp>
      <p:sp>
        <p:nvSpPr>
          <p:cNvPr id="5" name="Foliennummernplatzhalter 4"/>
          <p:cNvSpPr>
            <a:spLocks noGrp="1"/>
          </p:cNvSpPr>
          <p:nvPr>
            <p:ph type="sldNum" idx="11"/>
          </p:nvPr>
        </p:nvSpPr>
        <p:spPr/>
        <p:txBody>
          <a:bodyPr/>
          <a:lstStyle>
            <a:lvl1pPr>
              <a:defRPr/>
            </a:lvl1pPr>
          </a:lstStyle>
          <a:p>
            <a:fld id="{F2E1DE74-D08A-4B34-9280-75B55C27FB00}" type="slidenum">
              <a:rPr lang="en-US" altLang="x-none"/>
              <a:pPr/>
              <a:t>‹Nr.›</a:t>
            </a:fld>
            <a:endParaRPr lang="en-US" altLang="x-none"/>
          </a:p>
        </p:txBody>
      </p:sp>
    </p:spTree>
    <p:extLst>
      <p:ext uri="{BB962C8B-B14F-4D97-AF65-F5344CB8AC3E}">
        <p14:creationId xmlns:p14="http://schemas.microsoft.com/office/powerpoint/2010/main" val="1829160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2" y="-20638"/>
            <a:ext cx="12189884" cy="561976"/>
          </a:xfrm>
        </p:spPr>
        <p:txBody>
          <a:bodyPr/>
          <a:lstStyle/>
          <a:p>
            <a:r>
              <a:rPr lang="de-DE"/>
              <a:t>Titelmasterformat durch Klicken bearbeiten</a:t>
            </a:r>
          </a:p>
        </p:txBody>
      </p:sp>
    </p:spTree>
    <p:extLst>
      <p:ext uri="{BB962C8B-B14F-4D97-AF65-F5344CB8AC3E}">
        <p14:creationId xmlns:p14="http://schemas.microsoft.com/office/powerpoint/2010/main" val="4133873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8"/>
            <a:ext cx="10363200" cy="1470025"/>
          </a:xfrm>
        </p:spPr>
        <p:txBody>
          <a:bodyPr/>
          <a:lstStyle/>
          <a:p>
            <a:r>
              <a:rPr lang="de-DE"/>
              <a:t>Titelmasterformat durch Klicken bearbeiten</a:t>
            </a:r>
          </a:p>
        </p:txBody>
      </p:sp>
      <p:sp>
        <p:nvSpPr>
          <p:cNvPr id="3" name="Untertitel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20554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3392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3"/>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Tree>
    <p:extLst>
      <p:ext uri="{BB962C8B-B14F-4D97-AF65-F5344CB8AC3E}">
        <p14:creationId xmlns:p14="http://schemas.microsoft.com/office/powerpoint/2010/main" val="2049290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2" y="1600200"/>
            <a:ext cx="5382684" cy="3976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5484" y="1600200"/>
            <a:ext cx="5384800" cy="3976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157518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062689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1540257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79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Fußzeilenplatzhalter 3"/>
          <p:cNvSpPr>
            <a:spLocks noGrp="1"/>
          </p:cNvSpPr>
          <p:nvPr>
            <p:ph type="ftr" idx="10"/>
          </p:nvPr>
        </p:nvSpPr>
        <p:spPr/>
        <p:txBody>
          <a:bodyPr/>
          <a:lstStyle>
            <a:lvl1pPr>
              <a:defRPr/>
            </a:lvl1pPr>
          </a:lstStyle>
          <a:p>
            <a:endParaRPr lang="en-US" altLang="x-none"/>
          </a:p>
        </p:txBody>
      </p:sp>
      <p:sp>
        <p:nvSpPr>
          <p:cNvPr id="5" name="Foliennummernplatzhalter 4"/>
          <p:cNvSpPr>
            <a:spLocks noGrp="1"/>
          </p:cNvSpPr>
          <p:nvPr>
            <p:ph type="sldNum" idx="11"/>
          </p:nvPr>
        </p:nvSpPr>
        <p:spPr/>
        <p:txBody>
          <a:bodyPr/>
          <a:lstStyle>
            <a:lvl1pPr>
              <a:defRPr/>
            </a:lvl1pPr>
          </a:lstStyle>
          <a:p>
            <a:fld id="{FD4F2085-C35C-4987-ABAC-A58752BF7704}" type="slidenum">
              <a:rPr lang="en-US" altLang="x-none"/>
              <a:pPr/>
              <a:t>‹Nr.›</a:t>
            </a:fld>
            <a:endParaRPr lang="en-US" altLang="x-none"/>
          </a:p>
        </p:txBody>
      </p:sp>
    </p:spTree>
    <p:extLst>
      <p:ext uri="{BB962C8B-B14F-4D97-AF65-F5344CB8AC3E}">
        <p14:creationId xmlns:p14="http://schemas.microsoft.com/office/powerpoint/2010/main" val="2456485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27282182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extLst>
      <p:ext uri="{BB962C8B-B14F-4D97-AF65-F5344CB8AC3E}">
        <p14:creationId xmlns:p14="http://schemas.microsoft.com/office/powerpoint/2010/main" val="3644158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665714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144002" y="-20638"/>
            <a:ext cx="3045884" cy="5597526"/>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0" y="-20638"/>
            <a:ext cx="8940800" cy="5597526"/>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205622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2" y="-20638"/>
            <a:ext cx="12189884" cy="561976"/>
          </a:xfrm>
        </p:spPr>
        <p:txBody>
          <a:bodyPr/>
          <a:lstStyle/>
          <a:p>
            <a:r>
              <a:rPr lang="de-DE"/>
              <a:t>Titelmasterformat durch Klicken bearbeiten</a:t>
            </a:r>
          </a:p>
        </p:txBody>
      </p:sp>
    </p:spTree>
    <p:extLst>
      <p:ext uri="{BB962C8B-B14F-4D97-AF65-F5344CB8AC3E}">
        <p14:creationId xmlns:p14="http://schemas.microsoft.com/office/powerpoint/2010/main" val="833837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3"/>
            <a:ext cx="103632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Fußzeilenplatzhalter 3"/>
          <p:cNvSpPr>
            <a:spLocks noGrp="1"/>
          </p:cNvSpPr>
          <p:nvPr>
            <p:ph type="ftr" idx="10"/>
          </p:nvPr>
        </p:nvSpPr>
        <p:spPr/>
        <p:txBody>
          <a:bodyPr/>
          <a:lstStyle>
            <a:lvl1pPr>
              <a:defRPr/>
            </a:lvl1pPr>
          </a:lstStyle>
          <a:p>
            <a:endParaRPr lang="en-US" altLang="x-none"/>
          </a:p>
        </p:txBody>
      </p:sp>
      <p:sp>
        <p:nvSpPr>
          <p:cNvPr id="5" name="Foliennummernplatzhalter 4"/>
          <p:cNvSpPr>
            <a:spLocks noGrp="1"/>
          </p:cNvSpPr>
          <p:nvPr>
            <p:ph type="sldNum" idx="11"/>
          </p:nvPr>
        </p:nvSpPr>
        <p:spPr/>
        <p:txBody>
          <a:bodyPr/>
          <a:lstStyle>
            <a:lvl1pPr>
              <a:defRPr/>
            </a:lvl1pPr>
          </a:lstStyle>
          <a:p>
            <a:fld id="{309A2258-E899-413C-960F-8DFACACA388E}" type="slidenum">
              <a:rPr lang="en-US" altLang="x-none"/>
              <a:pPr/>
              <a:t>‹Nr.›</a:t>
            </a:fld>
            <a:endParaRPr lang="en-US" altLang="x-none"/>
          </a:p>
        </p:txBody>
      </p:sp>
    </p:spTree>
    <p:extLst>
      <p:ext uri="{BB962C8B-B14F-4D97-AF65-F5344CB8AC3E}">
        <p14:creationId xmlns:p14="http://schemas.microsoft.com/office/powerpoint/2010/main" val="2384025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609602" y="1600200"/>
            <a:ext cx="5382684" cy="3976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5484" y="1600200"/>
            <a:ext cx="5384800" cy="3976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idx="10"/>
          </p:nvPr>
        </p:nvSpPr>
        <p:spPr/>
        <p:txBody>
          <a:bodyPr/>
          <a:lstStyle>
            <a:lvl1pPr>
              <a:defRPr/>
            </a:lvl1pPr>
          </a:lstStyle>
          <a:p>
            <a:endParaRPr lang="en-US" altLang="x-none"/>
          </a:p>
        </p:txBody>
      </p:sp>
      <p:sp>
        <p:nvSpPr>
          <p:cNvPr id="6" name="Foliennummernplatzhalter 5"/>
          <p:cNvSpPr>
            <a:spLocks noGrp="1"/>
          </p:cNvSpPr>
          <p:nvPr>
            <p:ph type="sldNum" idx="11"/>
          </p:nvPr>
        </p:nvSpPr>
        <p:spPr/>
        <p:txBody>
          <a:bodyPr/>
          <a:lstStyle>
            <a:lvl1pPr>
              <a:defRPr/>
            </a:lvl1pPr>
          </a:lstStyle>
          <a:p>
            <a:fld id="{C06374AC-3068-4331-AC7B-FDB234ADFE66}" type="slidenum">
              <a:rPr lang="en-US" altLang="x-none"/>
              <a:pPr/>
              <a:t>‹Nr.›</a:t>
            </a:fld>
            <a:endParaRPr lang="en-US" altLang="x-none"/>
          </a:p>
        </p:txBody>
      </p:sp>
    </p:spTree>
    <p:extLst>
      <p:ext uri="{BB962C8B-B14F-4D97-AF65-F5344CB8AC3E}">
        <p14:creationId xmlns:p14="http://schemas.microsoft.com/office/powerpoint/2010/main" val="3817555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Fußzeilenplatzhalter 6"/>
          <p:cNvSpPr>
            <a:spLocks noGrp="1"/>
          </p:cNvSpPr>
          <p:nvPr>
            <p:ph type="ftr" idx="10"/>
          </p:nvPr>
        </p:nvSpPr>
        <p:spPr/>
        <p:txBody>
          <a:bodyPr/>
          <a:lstStyle>
            <a:lvl1pPr>
              <a:defRPr/>
            </a:lvl1pPr>
          </a:lstStyle>
          <a:p>
            <a:endParaRPr lang="en-US" altLang="x-none"/>
          </a:p>
        </p:txBody>
      </p:sp>
      <p:sp>
        <p:nvSpPr>
          <p:cNvPr id="8" name="Foliennummernplatzhalter 7"/>
          <p:cNvSpPr>
            <a:spLocks noGrp="1"/>
          </p:cNvSpPr>
          <p:nvPr>
            <p:ph type="sldNum" idx="11"/>
          </p:nvPr>
        </p:nvSpPr>
        <p:spPr/>
        <p:txBody>
          <a:bodyPr/>
          <a:lstStyle>
            <a:lvl1pPr>
              <a:defRPr/>
            </a:lvl1pPr>
          </a:lstStyle>
          <a:p>
            <a:fld id="{E47AD78E-AB2A-4F61-AA3C-6530E1A537BB}" type="slidenum">
              <a:rPr lang="en-US" altLang="x-none"/>
              <a:pPr/>
              <a:t>‹Nr.›</a:t>
            </a:fld>
            <a:endParaRPr lang="en-US" altLang="x-none"/>
          </a:p>
        </p:txBody>
      </p:sp>
    </p:spTree>
    <p:extLst>
      <p:ext uri="{BB962C8B-B14F-4D97-AF65-F5344CB8AC3E}">
        <p14:creationId xmlns:p14="http://schemas.microsoft.com/office/powerpoint/2010/main" val="50512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Fußzeilenplatzhalter 2"/>
          <p:cNvSpPr>
            <a:spLocks noGrp="1"/>
          </p:cNvSpPr>
          <p:nvPr>
            <p:ph type="ftr" idx="10"/>
          </p:nvPr>
        </p:nvSpPr>
        <p:spPr/>
        <p:txBody>
          <a:bodyPr/>
          <a:lstStyle>
            <a:lvl1pPr>
              <a:defRPr/>
            </a:lvl1pPr>
          </a:lstStyle>
          <a:p>
            <a:endParaRPr lang="en-US" altLang="x-none"/>
          </a:p>
        </p:txBody>
      </p:sp>
      <p:sp>
        <p:nvSpPr>
          <p:cNvPr id="4" name="Foliennummernplatzhalter 3"/>
          <p:cNvSpPr>
            <a:spLocks noGrp="1"/>
          </p:cNvSpPr>
          <p:nvPr>
            <p:ph type="sldNum" idx="11"/>
          </p:nvPr>
        </p:nvSpPr>
        <p:spPr/>
        <p:txBody>
          <a:bodyPr/>
          <a:lstStyle>
            <a:lvl1pPr>
              <a:defRPr/>
            </a:lvl1pPr>
          </a:lstStyle>
          <a:p>
            <a:fld id="{46EB8E7A-C889-4AA1-8863-63DEE63B5EC4}" type="slidenum">
              <a:rPr lang="en-US" altLang="x-none"/>
              <a:pPr/>
              <a:t>‹Nr.›</a:t>
            </a:fld>
            <a:endParaRPr lang="en-US" altLang="x-none"/>
          </a:p>
        </p:txBody>
      </p:sp>
    </p:spTree>
    <p:extLst>
      <p:ext uri="{BB962C8B-B14F-4D97-AF65-F5344CB8AC3E}">
        <p14:creationId xmlns:p14="http://schemas.microsoft.com/office/powerpoint/2010/main" val="411161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ußzeilenplatzhalter 1"/>
          <p:cNvSpPr>
            <a:spLocks noGrp="1"/>
          </p:cNvSpPr>
          <p:nvPr>
            <p:ph type="ftr" idx="10"/>
          </p:nvPr>
        </p:nvSpPr>
        <p:spPr/>
        <p:txBody>
          <a:bodyPr/>
          <a:lstStyle>
            <a:lvl1pPr>
              <a:defRPr/>
            </a:lvl1pPr>
          </a:lstStyle>
          <a:p>
            <a:endParaRPr lang="en-US" altLang="x-none"/>
          </a:p>
        </p:txBody>
      </p:sp>
      <p:sp>
        <p:nvSpPr>
          <p:cNvPr id="3" name="Foliennummernplatzhalter 2"/>
          <p:cNvSpPr>
            <a:spLocks noGrp="1"/>
          </p:cNvSpPr>
          <p:nvPr>
            <p:ph type="sldNum" idx="11"/>
          </p:nvPr>
        </p:nvSpPr>
        <p:spPr/>
        <p:txBody>
          <a:bodyPr/>
          <a:lstStyle>
            <a:lvl1pPr>
              <a:defRPr/>
            </a:lvl1pPr>
          </a:lstStyle>
          <a:p>
            <a:fld id="{C1BCA1AD-442E-4E49-9F45-E55A39B047F5}" type="slidenum">
              <a:rPr lang="en-US" altLang="x-none"/>
              <a:pPr/>
              <a:t>‹Nr.›</a:t>
            </a:fld>
            <a:endParaRPr lang="en-US" altLang="x-none"/>
          </a:p>
        </p:txBody>
      </p:sp>
    </p:spTree>
    <p:extLst>
      <p:ext uri="{BB962C8B-B14F-4D97-AF65-F5344CB8AC3E}">
        <p14:creationId xmlns:p14="http://schemas.microsoft.com/office/powerpoint/2010/main" val="255996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50"/>
            <a:ext cx="4011084"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Fußzeilenplatzhalter 4"/>
          <p:cNvSpPr>
            <a:spLocks noGrp="1"/>
          </p:cNvSpPr>
          <p:nvPr>
            <p:ph type="ftr" idx="10"/>
          </p:nvPr>
        </p:nvSpPr>
        <p:spPr/>
        <p:txBody>
          <a:bodyPr/>
          <a:lstStyle>
            <a:lvl1pPr>
              <a:defRPr/>
            </a:lvl1pPr>
          </a:lstStyle>
          <a:p>
            <a:endParaRPr lang="en-US" altLang="x-none"/>
          </a:p>
        </p:txBody>
      </p:sp>
      <p:sp>
        <p:nvSpPr>
          <p:cNvPr id="6" name="Foliennummernplatzhalter 5"/>
          <p:cNvSpPr>
            <a:spLocks noGrp="1"/>
          </p:cNvSpPr>
          <p:nvPr>
            <p:ph type="sldNum" idx="11"/>
          </p:nvPr>
        </p:nvSpPr>
        <p:spPr/>
        <p:txBody>
          <a:bodyPr/>
          <a:lstStyle>
            <a:lvl1pPr>
              <a:defRPr/>
            </a:lvl1pPr>
          </a:lstStyle>
          <a:p>
            <a:fld id="{237AB9B3-D5CE-4D17-9B0F-EC11F749B960}" type="slidenum">
              <a:rPr lang="en-US" altLang="x-none"/>
              <a:pPr/>
              <a:t>‹Nr.›</a:t>
            </a:fld>
            <a:endParaRPr lang="en-US" altLang="x-none"/>
          </a:p>
        </p:txBody>
      </p:sp>
    </p:spTree>
    <p:extLst>
      <p:ext uri="{BB962C8B-B14F-4D97-AF65-F5344CB8AC3E}">
        <p14:creationId xmlns:p14="http://schemas.microsoft.com/office/powerpoint/2010/main" val="634011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Fußzeilenplatzhalter 4"/>
          <p:cNvSpPr>
            <a:spLocks noGrp="1"/>
          </p:cNvSpPr>
          <p:nvPr>
            <p:ph type="ftr" idx="10"/>
          </p:nvPr>
        </p:nvSpPr>
        <p:spPr/>
        <p:txBody>
          <a:bodyPr/>
          <a:lstStyle>
            <a:lvl1pPr>
              <a:defRPr/>
            </a:lvl1pPr>
          </a:lstStyle>
          <a:p>
            <a:endParaRPr lang="en-US" altLang="x-none"/>
          </a:p>
        </p:txBody>
      </p:sp>
      <p:sp>
        <p:nvSpPr>
          <p:cNvPr id="6" name="Foliennummernplatzhalter 5"/>
          <p:cNvSpPr>
            <a:spLocks noGrp="1"/>
          </p:cNvSpPr>
          <p:nvPr>
            <p:ph type="sldNum" idx="11"/>
          </p:nvPr>
        </p:nvSpPr>
        <p:spPr/>
        <p:txBody>
          <a:bodyPr/>
          <a:lstStyle>
            <a:lvl1pPr>
              <a:defRPr/>
            </a:lvl1pPr>
          </a:lstStyle>
          <a:p>
            <a:fld id="{489BA932-B565-4508-A0B0-FC3B53B2985F}" type="slidenum">
              <a:rPr lang="en-US" altLang="x-none"/>
              <a:pPr/>
              <a:t>‹Nr.›</a:t>
            </a:fld>
            <a:endParaRPr lang="en-US" altLang="x-none"/>
          </a:p>
        </p:txBody>
      </p:sp>
    </p:spTree>
    <p:extLst>
      <p:ext uri="{BB962C8B-B14F-4D97-AF65-F5344CB8AC3E}">
        <p14:creationId xmlns:p14="http://schemas.microsoft.com/office/powerpoint/2010/main" val="1497827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2" y="-20638"/>
            <a:ext cx="12189884" cy="561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x-none"/>
              <a:t>Click to edit the title text format</a:t>
            </a:r>
          </a:p>
        </p:txBody>
      </p:sp>
      <p:sp>
        <p:nvSpPr>
          <p:cNvPr id="2050" name="Rectangle 2"/>
          <p:cNvSpPr>
            <a:spLocks noGrp="1" noChangeArrowheads="1"/>
          </p:cNvSpPr>
          <p:nvPr>
            <p:ph type="body" idx="1"/>
          </p:nvPr>
        </p:nvSpPr>
        <p:spPr bwMode="auto">
          <a:xfrm>
            <a:off x="609602" y="1600200"/>
            <a:ext cx="10970684"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x-none"/>
              <a:t>Click to edit the outline text format</a:t>
            </a:r>
          </a:p>
          <a:p>
            <a:pPr lvl="1"/>
            <a:r>
              <a:rPr lang="en-GB" altLang="x-none"/>
              <a:t>Second Outline Level</a:t>
            </a:r>
          </a:p>
          <a:p>
            <a:pPr lvl="2"/>
            <a:r>
              <a:rPr lang="en-GB" altLang="x-none"/>
              <a:t>Third Outline Level</a:t>
            </a:r>
          </a:p>
          <a:p>
            <a:pPr lvl="3"/>
            <a:r>
              <a:rPr lang="en-GB" altLang="x-none"/>
              <a:t>Fourth Outline Level</a:t>
            </a:r>
          </a:p>
          <a:p>
            <a:pPr lvl="4"/>
            <a:r>
              <a:rPr lang="en-GB" altLang="x-none"/>
              <a:t>Fifth Outline Level</a:t>
            </a:r>
          </a:p>
          <a:p>
            <a:pPr lvl="4"/>
            <a:r>
              <a:rPr lang="en-GB" altLang="x-none"/>
              <a:t>Sixth Outline Level</a:t>
            </a:r>
          </a:p>
          <a:p>
            <a:pPr lvl="4"/>
            <a:r>
              <a:rPr lang="en-GB" altLang="x-none"/>
              <a:t>Seventh Outline Level</a:t>
            </a:r>
          </a:p>
        </p:txBody>
      </p:sp>
      <p:sp>
        <p:nvSpPr>
          <p:cNvPr id="2051" name="Rectangle 3"/>
          <p:cNvSpPr>
            <a:spLocks noGrp="1" noChangeArrowheads="1"/>
          </p:cNvSpPr>
          <p:nvPr>
            <p:ph type="ftr"/>
          </p:nvPr>
        </p:nvSpPr>
        <p:spPr bwMode="auto">
          <a:xfrm>
            <a:off x="2804584" y="6950075"/>
            <a:ext cx="6237816"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ctr">
              <a:lnSpc>
                <a:spcPct val="93000"/>
              </a:lnSpc>
              <a:tabLst>
                <a:tab pos="457200" algn="l"/>
                <a:tab pos="914400" algn="l"/>
                <a:tab pos="1371600" algn="l"/>
                <a:tab pos="1828800" algn="l"/>
                <a:tab pos="2286000" algn="l"/>
                <a:tab pos="2743200" algn="l"/>
                <a:tab pos="3200400" algn="l"/>
                <a:tab pos="3657600" algn="l"/>
                <a:tab pos="4114800" algn="l"/>
                <a:tab pos="4572000" algn="l"/>
              </a:tabLst>
              <a:defRPr sz="1400">
                <a:solidFill>
                  <a:srgbClr val="000000"/>
                </a:solidFill>
              </a:defRPr>
            </a:lvl1pPr>
          </a:lstStyle>
          <a:p>
            <a:endParaRPr lang="en-US" altLang="x-none"/>
          </a:p>
        </p:txBody>
      </p:sp>
      <p:sp>
        <p:nvSpPr>
          <p:cNvPr id="2052" name="Rectangle 4"/>
          <p:cNvSpPr>
            <a:spLocks noGrp="1" noChangeArrowheads="1"/>
          </p:cNvSpPr>
          <p:nvPr>
            <p:ph type="sldNum"/>
          </p:nvPr>
        </p:nvSpPr>
        <p:spPr bwMode="auto">
          <a:xfrm>
            <a:off x="8401053" y="6480178"/>
            <a:ext cx="1839383"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lgn="r">
              <a:lnSpc>
                <a:spcPct val="93000"/>
              </a:lnSpc>
              <a:tabLst>
                <a:tab pos="457200" algn="l"/>
                <a:tab pos="914400" algn="l"/>
                <a:tab pos="1371600" algn="l"/>
              </a:tabLst>
              <a:defRPr sz="1400">
                <a:solidFill>
                  <a:srgbClr val="000000"/>
                </a:solidFill>
              </a:defRPr>
            </a:lvl1pPr>
          </a:lstStyle>
          <a:p>
            <a:fld id="{71122FA5-D21A-417A-A987-7E6338B23A04}" type="slidenum">
              <a:rPr lang="en-US" altLang="x-none"/>
              <a:pPr/>
              <a:t>‹Nr.›</a:t>
            </a:fld>
            <a:endParaRPr lang="en-US" altLang="x-none"/>
          </a:p>
        </p:txBody>
      </p:sp>
      <p:sp>
        <p:nvSpPr>
          <p:cNvPr id="2053" name="Text Box 5"/>
          <p:cNvSpPr txBox="1">
            <a:spLocks noChangeArrowheads="1"/>
          </p:cNvSpPr>
          <p:nvPr/>
        </p:nvSpPr>
        <p:spPr bwMode="auto">
          <a:xfrm>
            <a:off x="2976035" y="6475413"/>
            <a:ext cx="623993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457200" algn="l"/>
                <a:tab pos="914400" algn="l"/>
                <a:tab pos="1371600" algn="l"/>
                <a:tab pos="1828800" algn="l"/>
                <a:tab pos="2286000" algn="l"/>
                <a:tab pos="2743200" algn="l"/>
                <a:tab pos="3200400" algn="l"/>
                <a:tab pos="3657600" algn="l"/>
                <a:tab pos="4114800" algn="l"/>
                <a:tab pos="4572000" algn="l"/>
              </a:tabLst>
              <a:defRPr sz="2000">
                <a:solidFill>
                  <a:srgbClr val="010000"/>
                </a:solidFill>
                <a:latin typeface="Times New Roman" pitchFamily="16"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Lst>
              <a:defRPr sz="2000">
                <a:solidFill>
                  <a:srgbClr val="010000"/>
                </a:solidFill>
                <a:latin typeface="Times New Roman" pitchFamily="16"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Lst>
              <a:defRPr sz="2000">
                <a:solidFill>
                  <a:srgbClr val="010000"/>
                </a:solidFill>
                <a:latin typeface="Times New Roman" pitchFamily="16"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Lst>
              <a:defRPr sz="2000">
                <a:solidFill>
                  <a:srgbClr val="010000"/>
                </a:solidFill>
                <a:latin typeface="Times New Roman" pitchFamily="16"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Lst>
              <a:defRPr sz="2000">
                <a:solidFill>
                  <a:srgbClr val="010000"/>
                </a:solidFill>
                <a:latin typeface="Times New Roman" pitchFamily="16"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10000"/>
                </a:solidFill>
                <a:latin typeface="Times New Roman" pitchFamily="16"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10000"/>
                </a:solidFill>
                <a:latin typeface="Times New Roman" pitchFamily="16"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10000"/>
                </a:solidFill>
                <a:latin typeface="Times New Roman" pitchFamily="16"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Lst>
              <a:defRPr sz="2000">
                <a:solidFill>
                  <a:srgbClr val="010000"/>
                </a:solidFill>
                <a:latin typeface="Times New Roman" pitchFamily="16" charset="0"/>
                <a:cs typeface="DejaVu Sans" charset="0"/>
              </a:defRPr>
            </a:lvl9pPr>
          </a:lstStyle>
          <a:p>
            <a:pPr algn="ctr">
              <a:buClrTx/>
              <a:buFontTx/>
              <a:buNone/>
            </a:pPr>
            <a:r>
              <a:rPr lang="en-US" altLang="x-none" sz="1800" b="1" dirty="0">
                <a:solidFill>
                  <a:srgbClr val="6562AC"/>
                </a:solidFill>
                <a:latin typeface="Arial" charset="0"/>
              </a:rPr>
              <a:t>Jonathan Vieth</a:t>
            </a:r>
          </a:p>
        </p:txBody>
      </p:sp>
      <p:sp>
        <p:nvSpPr>
          <p:cNvPr id="2054" name="Text Box 6"/>
          <p:cNvSpPr txBox="1">
            <a:spLocks noChangeArrowheads="1"/>
          </p:cNvSpPr>
          <p:nvPr/>
        </p:nvSpPr>
        <p:spPr bwMode="auto">
          <a:xfrm>
            <a:off x="8401051" y="6480178"/>
            <a:ext cx="1056216"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57200" algn="l"/>
              </a:tabLst>
              <a:defRPr sz="2000">
                <a:solidFill>
                  <a:srgbClr val="010000"/>
                </a:solidFill>
                <a:latin typeface="Times New Roman" pitchFamily="16" charset="0"/>
                <a:cs typeface="DejaVu Sans" charset="0"/>
              </a:defRPr>
            </a:lvl1pPr>
            <a:lvl2pPr>
              <a:tabLst>
                <a:tab pos="457200" algn="l"/>
              </a:tabLst>
              <a:defRPr sz="2000">
                <a:solidFill>
                  <a:srgbClr val="010000"/>
                </a:solidFill>
                <a:latin typeface="Times New Roman" pitchFamily="16" charset="0"/>
                <a:cs typeface="DejaVu Sans" charset="0"/>
              </a:defRPr>
            </a:lvl2pPr>
            <a:lvl3pPr>
              <a:tabLst>
                <a:tab pos="457200" algn="l"/>
              </a:tabLst>
              <a:defRPr sz="2000">
                <a:solidFill>
                  <a:srgbClr val="010000"/>
                </a:solidFill>
                <a:latin typeface="Times New Roman" pitchFamily="16" charset="0"/>
                <a:cs typeface="DejaVu Sans" charset="0"/>
              </a:defRPr>
            </a:lvl3pPr>
            <a:lvl4pPr>
              <a:tabLst>
                <a:tab pos="457200" algn="l"/>
              </a:tabLst>
              <a:defRPr sz="2000">
                <a:solidFill>
                  <a:srgbClr val="010000"/>
                </a:solidFill>
                <a:latin typeface="Times New Roman" pitchFamily="16" charset="0"/>
                <a:cs typeface="DejaVu Sans" charset="0"/>
              </a:defRPr>
            </a:lvl4pPr>
            <a:lvl5pPr>
              <a:tabLst>
                <a:tab pos="457200" algn="l"/>
              </a:tabLst>
              <a:defRPr sz="2000">
                <a:solidFill>
                  <a:srgbClr val="010000"/>
                </a:solidFill>
                <a:latin typeface="Times New Roman" pitchFamily="16"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457200" algn="l"/>
              </a:tabLst>
              <a:defRPr sz="2000">
                <a:solidFill>
                  <a:srgbClr val="010000"/>
                </a:solidFill>
                <a:latin typeface="Times New Roman" pitchFamily="16"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457200" algn="l"/>
              </a:tabLst>
              <a:defRPr sz="2000">
                <a:solidFill>
                  <a:srgbClr val="010000"/>
                </a:solidFill>
                <a:latin typeface="Times New Roman" pitchFamily="16"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457200" algn="l"/>
              </a:tabLst>
              <a:defRPr sz="2000">
                <a:solidFill>
                  <a:srgbClr val="010000"/>
                </a:solidFill>
                <a:latin typeface="Times New Roman" pitchFamily="16"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457200" algn="l"/>
              </a:tabLst>
              <a:defRPr sz="2000">
                <a:solidFill>
                  <a:srgbClr val="010000"/>
                </a:solidFill>
                <a:latin typeface="Times New Roman" pitchFamily="16" charset="0"/>
                <a:cs typeface="DejaVu Sans" charset="0"/>
              </a:defRPr>
            </a:lvl9pPr>
          </a:lstStyle>
          <a:p>
            <a:pPr algn="r" hangingPunct="0"/>
            <a:fld id="{33EC8411-79D5-4733-A283-57CA26ED1250}" type="slidenum">
              <a:rPr lang="en-US" altLang="x-none" sz="1800" b="1">
                <a:solidFill>
                  <a:srgbClr val="6562AC"/>
                </a:solidFill>
                <a:latin typeface="Arial" charset="0"/>
              </a:rPr>
              <a:pPr algn="r" hangingPunct="0"/>
              <a:t>‹Nr.›</a:t>
            </a:fld>
            <a:endParaRPr lang="en-US" altLang="x-none" sz="1800" b="1" dirty="0">
              <a:solidFill>
                <a:srgbClr val="6562AC"/>
              </a:solidFill>
              <a:latin typeface="Arial" charset="0"/>
            </a:endParaRPr>
          </a:p>
        </p:txBody>
      </p:sp>
      <p:grpSp>
        <p:nvGrpSpPr>
          <p:cNvPr id="19" name="Group 7">
            <a:extLst>
              <a:ext uri="{FF2B5EF4-FFF2-40B4-BE49-F238E27FC236}">
                <a16:creationId xmlns:a16="http://schemas.microsoft.com/office/drawing/2014/main" id="{30639388-237F-4326-A4A8-DB409E0762D4}"/>
              </a:ext>
            </a:extLst>
          </p:cNvPr>
          <p:cNvGrpSpPr>
            <a:grpSpLocks/>
          </p:cNvGrpSpPr>
          <p:nvPr userDrawn="1"/>
        </p:nvGrpSpPr>
        <p:grpSpPr bwMode="auto">
          <a:xfrm>
            <a:off x="11426951" y="6435726"/>
            <a:ext cx="690562" cy="341312"/>
            <a:chOff x="5295" y="4061"/>
            <a:chExt cx="435" cy="215"/>
          </a:xfrm>
        </p:grpSpPr>
        <p:sp>
          <p:nvSpPr>
            <p:cNvPr id="20" name="Freeform 8">
              <a:extLst>
                <a:ext uri="{FF2B5EF4-FFF2-40B4-BE49-F238E27FC236}">
                  <a16:creationId xmlns:a16="http://schemas.microsoft.com/office/drawing/2014/main" id="{22001FF1-9B28-4047-B16B-F4444E37523D}"/>
                </a:ext>
              </a:extLst>
            </p:cNvPr>
            <p:cNvSpPr>
              <a:spLocks noChangeArrowheads="1"/>
            </p:cNvSpPr>
            <p:nvPr/>
          </p:nvSpPr>
          <p:spPr bwMode="auto">
            <a:xfrm>
              <a:off x="5316" y="4065"/>
              <a:ext cx="36" cy="36"/>
            </a:xfrm>
            <a:custGeom>
              <a:avLst/>
              <a:gdLst>
                <a:gd name="T0" fmla="*/ 81 w 163"/>
                <a:gd name="T1" fmla="*/ 162 h 163"/>
                <a:gd name="T2" fmla="*/ 0 w 163"/>
                <a:gd name="T3" fmla="*/ 81 h 163"/>
                <a:gd name="T4" fmla="*/ 81 w 163"/>
                <a:gd name="T5" fmla="*/ 0 h 163"/>
                <a:gd name="T6" fmla="*/ 162 w 163"/>
                <a:gd name="T7" fmla="*/ 81 h 163"/>
                <a:gd name="T8" fmla="*/ 81 w 163"/>
                <a:gd name="T9" fmla="*/ 162 h 163"/>
              </a:gdLst>
              <a:ahLst/>
              <a:cxnLst>
                <a:cxn ang="0">
                  <a:pos x="T0" y="T1"/>
                </a:cxn>
                <a:cxn ang="0">
                  <a:pos x="T2" y="T3"/>
                </a:cxn>
                <a:cxn ang="0">
                  <a:pos x="T4" y="T5"/>
                </a:cxn>
                <a:cxn ang="0">
                  <a:pos x="T6" y="T7"/>
                </a:cxn>
                <a:cxn ang="0">
                  <a:pos x="T8" y="T9"/>
                </a:cxn>
              </a:cxnLst>
              <a:rect l="0" t="0" r="r" b="b"/>
              <a:pathLst>
                <a:path w="163" h="163">
                  <a:moveTo>
                    <a:pt x="81" y="162"/>
                  </a:moveTo>
                  <a:cubicBezTo>
                    <a:pt x="37" y="162"/>
                    <a:pt x="0" y="126"/>
                    <a:pt x="0" y="81"/>
                  </a:cubicBezTo>
                  <a:cubicBezTo>
                    <a:pt x="0" y="36"/>
                    <a:pt x="37" y="0"/>
                    <a:pt x="81" y="0"/>
                  </a:cubicBezTo>
                  <a:cubicBezTo>
                    <a:pt x="126" y="0"/>
                    <a:pt x="162" y="36"/>
                    <a:pt x="162" y="81"/>
                  </a:cubicBezTo>
                  <a:cubicBezTo>
                    <a:pt x="162" y="126"/>
                    <a:pt x="126" y="162"/>
                    <a:pt x="81" y="162"/>
                  </a:cubicBezTo>
                </a:path>
              </a:pathLst>
            </a:custGeom>
            <a:solidFill>
              <a:srgbClr val="C76D74"/>
            </a:solidFill>
            <a:ln>
              <a:noFill/>
            </a:ln>
            <a:effectLst/>
            <a:extLst>
              <a:ext uri="{91240B29-F687-4F45-9708-019B960494DF}">
                <a14:hiddenLine xmlns:a14="http://schemas.microsoft.com/office/drawing/2010/main" w="9525" cap="flat">
                  <a:solidFill>
                    <a:srgbClr val="3465A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1" name="Freeform 9">
              <a:extLst>
                <a:ext uri="{FF2B5EF4-FFF2-40B4-BE49-F238E27FC236}">
                  <a16:creationId xmlns:a16="http://schemas.microsoft.com/office/drawing/2014/main" id="{406F33BF-777F-44FA-A61E-30E287C37F3A}"/>
                </a:ext>
              </a:extLst>
            </p:cNvPr>
            <p:cNvSpPr>
              <a:spLocks noChangeArrowheads="1"/>
            </p:cNvSpPr>
            <p:nvPr/>
          </p:nvSpPr>
          <p:spPr bwMode="auto">
            <a:xfrm>
              <a:off x="5295" y="4061"/>
              <a:ext cx="78" cy="43"/>
            </a:xfrm>
            <a:custGeom>
              <a:avLst/>
              <a:gdLst>
                <a:gd name="T0" fmla="*/ 346 w 348"/>
                <a:gd name="T1" fmla="*/ 96 h 194"/>
                <a:gd name="T2" fmla="*/ 172 w 348"/>
                <a:gd name="T3" fmla="*/ 193 h 194"/>
                <a:gd name="T4" fmla="*/ 0 w 348"/>
                <a:gd name="T5" fmla="*/ 97 h 194"/>
                <a:gd name="T6" fmla="*/ 174 w 348"/>
                <a:gd name="T7" fmla="*/ 0 h 194"/>
                <a:gd name="T8" fmla="*/ 347 w 348"/>
                <a:gd name="T9" fmla="*/ 95 h 194"/>
                <a:gd name="T10" fmla="*/ 346 w 348"/>
                <a:gd name="T11" fmla="*/ 96 h 194"/>
              </a:gdLst>
              <a:ahLst/>
              <a:cxnLst>
                <a:cxn ang="0">
                  <a:pos x="T0" y="T1"/>
                </a:cxn>
                <a:cxn ang="0">
                  <a:pos x="T2" y="T3"/>
                </a:cxn>
                <a:cxn ang="0">
                  <a:pos x="T4" y="T5"/>
                </a:cxn>
                <a:cxn ang="0">
                  <a:pos x="T6" y="T7"/>
                </a:cxn>
                <a:cxn ang="0">
                  <a:pos x="T8" y="T9"/>
                </a:cxn>
                <a:cxn ang="0">
                  <a:pos x="T10" y="T11"/>
                </a:cxn>
              </a:cxnLst>
              <a:rect l="0" t="0" r="r" b="b"/>
              <a:pathLst>
                <a:path w="348" h="194">
                  <a:moveTo>
                    <a:pt x="346" y="96"/>
                  </a:moveTo>
                  <a:cubicBezTo>
                    <a:pt x="314" y="153"/>
                    <a:pt x="248" y="193"/>
                    <a:pt x="172" y="193"/>
                  </a:cubicBezTo>
                  <a:cubicBezTo>
                    <a:pt x="97" y="193"/>
                    <a:pt x="32" y="154"/>
                    <a:pt x="0" y="97"/>
                  </a:cubicBezTo>
                  <a:cubicBezTo>
                    <a:pt x="32" y="39"/>
                    <a:pt x="98" y="0"/>
                    <a:pt x="174" y="0"/>
                  </a:cubicBezTo>
                  <a:cubicBezTo>
                    <a:pt x="249" y="0"/>
                    <a:pt x="314" y="38"/>
                    <a:pt x="347" y="95"/>
                  </a:cubicBezTo>
                  <a:lnTo>
                    <a:pt x="346" y="96"/>
                  </a:lnTo>
                </a:path>
              </a:pathLst>
            </a:custGeom>
            <a:noFill/>
            <a:ln w="6120" cap="flat">
              <a:solidFill>
                <a:srgbClr val="C76D74"/>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2" name="Freeform 10">
              <a:extLst>
                <a:ext uri="{FF2B5EF4-FFF2-40B4-BE49-F238E27FC236}">
                  <a16:creationId xmlns:a16="http://schemas.microsoft.com/office/drawing/2014/main" id="{3F84C323-249C-47BB-A4BE-2398E7505492}"/>
                </a:ext>
              </a:extLst>
            </p:cNvPr>
            <p:cNvSpPr>
              <a:spLocks noChangeArrowheads="1"/>
            </p:cNvSpPr>
            <p:nvPr/>
          </p:nvSpPr>
          <p:spPr bwMode="auto">
            <a:xfrm>
              <a:off x="5321" y="4117"/>
              <a:ext cx="25" cy="158"/>
            </a:xfrm>
            <a:custGeom>
              <a:avLst/>
              <a:gdLst>
                <a:gd name="T0" fmla="*/ 57 w 116"/>
                <a:gd name="T1" fmla="*/ 702 h 703"/>
                <a:gd name="T2" fmla="*/ 0 w 116"/>
                <a:gd name="T3" fmla="*/ 644 h 703"/>
                <a:gd name="T4" fmla="*/ 0 w 116"/>
                <a:gd name="T5" fmla="*/ 58 h 703"/>
                <a:gd name="T6" fmla="*/ 57 w 116"/>
                <a:gd name="T7" fmla="*/ 0 h 703"/>
                <a:gd name="T8" fmla="*/ 115 w 116"/>
                <a:gd name="T9" fmla="*/ 58 h 703"/>
                <a:gd name="T10" fmla="*/ 115 w 116"/>
                <a:gd name="T11" fmla="*/ 644 h 703"/>
                <a:gd name="T12" fmla="*/ 57 w 116"/>
                <a:gd name="T13" fmla="*/ 702 h 703"/>
              </a:gdLst>
              <a:ahLst/>
              <a:cxnLst>
                <a:cxn ang="0">
                  <a:pos x="T0" y="T1"/>
                </a:cxn>
                <a:cxn ang="0">
                  <a:pos x="T2" y="T3"/>
                </a:cxn>
                <a:cxn ang="0">
                  <a:pos x="T4" y="T5"/>
                </a:cxn>
                <a:cxn ang="0">
                  <a:pos x="T6" y="T7"/>
                </a:cxn>
                <a:cxn ang="0">
                  <a:pos x="T8" y="T9"/>
                </a:cxn>
                <a:cxn ang="0">
                  <a:pos x="T10" y="T11"/>
                </a:cxn>
                <a:cxn ang="0">
                  <a:pos x="T12" y="T13"/>
                </a:cxn>
              </a:cxnLst>
              <a:rect l="0" t="0" r="r" b="b"/>
              <a:pathLst>
                <a:path w="116" h="703">
                  <a:moveTo>
                    <a:pt x="57" y="702"/>
                  </a:moveTo>
                  <a:cubicBezTo>
                    <a:pt x="26" y="702"/>
                    <a:pt x="0" y="676"/>
                    <a:pt x="0" y="644"/>
                  </a:cubicBezTo>
                  <a:cubicBezTo>
                    <a:pt x="0" y="449"/>
                    <a:pt x="0" y="253"/>
                    <a:pt x="0" y="58"/>
                  </a:cubicBezTo>
                  <a:cubicBezTo>
                    <a:pt x="0" y="26"/>
                    <a:pt x="26" y="0"/>
                    <a:pt x="57" y="0"/>
                  </a:cubicBezTo>
                  <a:cubicBezTo>
                    <a:pt x="89" y="0"/>
                    <a:pt x="115" y="26"/>
                    <a:pt x="115" y="58"/>
                  </a:cubicBezTo>
                  <a:cubicBezTo>
                    <a:pt x="115" y="253"/>
                    <a:pt x="115" y="449"/>
                    <a:pt x="115" y="644"/>
                  </a:cubicBezTo>
                  <a:cubicBezTo>
                    <a:pt x="115" y="676"/>
                    <a:pt x="89" y="702"/>
                    <a:pt x="57" y="702"/>
                  </a:cubicBezTo>
                </a:path>
              </a:pathLst>
            </a:custGeom>
            <a:solidFill>
              <a:srgbClr val="848AC7"/>
            </a:solidFill>
            <a:ln>
              <a:noFill/>
            </a:ln>
            <a:effectLst/>
            <a:extLst>
              <a:ext uri="{91240B29-F687-4F45-9708-019B960494DF}">
                <a14:hiddenLine xmlns:a14="http://schemas.microsoft.com/office/drawing/2010/main" w="9525" cap="flat">
                  <a:solidFill>
                    <a:srgbClr val="C76D7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3" name="Freeform 11">
              <a:extLst>
                <a:ext uri="{FF2B5EF4-FFF2-40B4-BE49-F238E27FC236}">
                  <a16:creationId xmlns:a16="http://schemas.microsoft.com/office/drawing/2014/main" id="{3B944B69-835F-499D-859D-877FB50E70B3}"/>
                </a:ext>
              </a:extLst>
            </p:cNvPr>
            <p:cNvSpPr>
              <a:spLocks noChangeArrowheads="1"/>
            </p:cNvSpPr>
            <p:nvPr/>
          </p:nvSpPr>
          <p:spPr bwMode="auto">
            <a:xfrm>
              <a:off x="5380" y="4070"/>
              <a:ext cx="350" cy="206"/>
            </a:xfrm>
            <a:custGeom>
              <a:avLst/>
              <a:gdLst>
                <a:gd name="T0" fmla="*/ 226 w 1547"/>
                <a:gd name="T1" fmla="*/ 10 h 913"/>
                <a:gd name="T2" fmla="*/ 507 w 1547"/>
                <a:gd name="T3" fmla="*/ 248 h 913"/>
                <a:gd name="T4" fmla="*/ 277 w 1547"/>
                <a:gd name="T5" fmla="*/ 497 h 913"/>
                <a:gd name="T6" fmla="*/ 113 w 1547"/>
                <a:gd name="T7" fmla="*/ 668 h 913"/>
                <a:gd name="T8" fmla="*/ 295 w 1547"/>
                <a:gd name="T9" fmla="*/ 817 h 913"/>
                <a:gd name="T10" fmla="*/ 403 w 1547"/>
                <a:gd name="T11" fmla="*/ 802 h 913"/>
                <a:gd name="T12" fmla="*/ 402 w 1547"/>
                <a:gd name="T13" fmla="*/ 802 h 913"/>
                <a:gd name="T14" fmla="*/ 514 w 1547"/>
                <a:gd name="T15" fmla="*/ 715 h 913"/>
                <a:gd name="T16" fmla="*/ 585 w 1547"/>
                <a:gd name="T17" fmla="*/ 489 h 913"/>
                <a:gd name="T18" fmla="*/ 668 w 1547"/>
                <a:gd name="T19" fmla="*/ 106 h 913"/>
                <a:gd name="T20" fmla="*/ 768 w 1547"/>
                <a:gd name="T21" fmla="*/ 0 h 913"/>
                <a:gd name="T22" fmla="*/ 862 w 1547"/>
                <a:gd name="T23" fmla="*/ 97 h 913"/>
                <a:gd name="T24" fmla="*/ 946 w 1547"/>
                <a:gd name="T25" fmla="*/ 483 h 913"/>
                <a:gd name="T26" fmla="*/ 1017 w 1547"/>
                <a:gd name="T27" fmla="*/ 709 h 913"/>
                <a:gd name="T28" fmla="*/ 1094 w 1547"/>
                <a:gd name="T29" fmla="*/ 783 h 913"/>
                <a:gd name="T30" fmla="*/ 1098 w 1547"/>
                <a:gd name="T31" fmla="*/ 785 h 913"/>
                <a:gd name="T32" fmla="*/ 1251 w 1547"/>
                <a:gd name="T33" fmla="*/ 817 h 913"/>
                <a:gd name="T34" fmla="*/ 1433 w 1547"/>
                <a:gd name="T35" fmla="*/ 668 h 913"/>
                <a:gd name="T36" fmla="*/ 1269 w 1547"/>
                <a:gd name="T37" fmla="*/ 497 h 913"/>
                <a:gd name="T38" fmla="*/ 1041 w 1547"/>
                <a:gd name="T39" fmla="*/ 248 h 913"/>
                <a:gd name="T40" fmla="*/ 1321 w 1547"/>
                <a:gd name="T41" fmla="*/ 10 h 913"/>
                <a:gd name="T42" fmla="*/ 1456 w 1547"/>
                <a:gd name="T43" fmla="*/ 10 h 913"/>
                <a:gd name="T44" fmla="*/ 1513 w 1547"/>
                <a:gd name="T45" fmla="*/ 57 h 913"/>
                <a:gd name="T46" fmla="*/ 1456 w 1547"/>
                <a:gd name="T47" fmla="*/ 104 h 913"/>
                <a:gd name="T48" fmla="*/ 1317 w 1547"/>
                <a:gd name="T49" fmla="*/ 104 h 913"/>
                <a:gd name="T50" fmla="*/ 1153 w 1547"/>
                <a:gd name="T51" fmla="*/ 235 h 913"/>
                <a:gd name="T52" fmla="*/ 1326 w 1547"/>
                <a:gd name="T53" fmla="*/ 403 h 913"/>
                <a:gd name="T54" fmla="*/ 1546 w 1547"/>
                <a:gd name="T55" fmla="*/ 659 h 913"/>
                <a:gd name="T56" fmla="*/ 1243 w 1547"/>
                <a:gd name="T57" fmla="*/ 912 h 913"/>
                <a:gd name="T58" fmla="*/ 1064 w 1547"/>
                <a:gd name="T59" fmla="*/ 876 h 913"/>
                <a:gd name="T60" fmla="*/ 933 w 1547"/>
                <a:gd name="T61" fmla="*/ 758 h 913"/>
                <a:gd name="T62" fmla="*/ 852 w 1547"/>
                <a:gd name="T63" fmla="*/ 508 h 913"/>
                <a:gd name="T64" fmla="*/ 774 w 1547"/>
                <a:gd name="T65" fmla="*/ 156 h 913"/>
                <a:gd name="T66" fmla="*/ 766 w 1547"/>
                <a:gd name="T67" fmla="*/ 148 h 913"/>
                <a:gd name="T68" fmla="*/ 758 w 1547"/>
                <a:gd name="T69" fmla="*/ 156 h 913"/>
                <a:gd name="T70" fmla="*/ 678 w 1547"/>
                <a:gd name="T71" fmla="*/ 514 h 913"/>
                <a:gd name="T72" fmla="*/ 598 w 1547"/>
                <a:gd name="T73" fmla="*/ 764 h 913"/>
                <a:gd name="T74" fmla="*/ 424 w 1547"/>
                <a:gd name="T75" fmla="*/ 896 h 913"/>
                <a:gd name="T76" fmla="*/ 303 w 1547"/>
                <a:gd name="T77" fmla="*/ 912 h 913"/>
                <a:gd name="T78" fmla="*/ 0 w 1547"/>
                <a:gd name="T79" fmla="*/ 659 h 913"/>
                <a:gd name="T80" fmla="*/ 221 w 1547"/>
                <a:gd name="T81" fmla="*/ 403 h 913"/>
                <a:gd name="T82" fmla="*/ 393 w 1547"/>
                <a:gd name="T83" fmla="*/ 235 h 913"/>
                <a:gd name="T84" fmla="*/ 230 w 1547"/>
                <a:gd name="T85" fmla="*/ 104 h 913"/>
                <a:gd name="T86" fmla="*/ 90 w 1547"/>
                <a:gd name="T87" fmla="*/ 104 h 913"/>
                <a:gd name="T88" fmla="*/ 33 w 1547"/>
                <a:gd name="T89" fmla="*/ 57 h 913"/>
                <a:gd name="T90" fmla="*/ 90 w 1547"/>
                <a:gd name="T91" fmla="*/ 10 h 913"/>
                <a:gd name="T92" fmla="*/ 226 w 1547"/>
                <a:gd name="T93" fmla="*/ 1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47" h="913">
                  <a:moveTo>
                    <a:pt x="226" y="10"/>
                  </a:moveTo>
                  <a:cubicBezTo>
                    <a:pt x="395" y="10"/>
                    <a:pt x="507" y="111"/>
                    <a:pt x="507" y="248"/>
                  </a:cubicBezTo>
                  <a:cubicBezTo>
                    <a:pt x="507" y="369"/>
                    <a:pt x="419" y="445"/>
                    <a:pt x="277" y="497"/>
                  </a:cubicBezTo>
                  <a:cubicBezTo>
                    <a:pt x="160" y="541"/>
                    <a:pt x="113" y="589"/>
                    <a:pt x="113" y="668"/>
                  </a:cubicBezTo>
                  <a:cubicBezTo>
                    <a:pt x="113" y="757"/>
                    <a:pt x="181" y="817"/>
                    <a:pt x="295" y="817"/>
                  </a:cubicBezTo>
                  <a:cubicBezTo>
                    <a:pt x="333" y="817"/>
                    <a:pt x="369" y="811"/>
                    <a:pt x="403" y="802"/>
                  </a:cubicBezTo>
                  <a:cubicBezTo>
                    <a:pt x="402" y="802"/>
                    <a:pt x="402" y="802"/>
                    <a:pt x="402" y="802"/>
                  </a:cubicBezTo>
                  <a:cubicBezTo>
                    <a:pt x="448" y="791"/>
                    <a:pt x="488" y="760"/>
                    <a:pt x="514" y="715"/>
                  </a:cubicBezTo>
                  <a:cubicBezTo>
                    <a:pt x="534" y="680"/>
                    <a:pt x="536" y="673"/>
                    <a:pt x="585" y="489"/>
                  </a:cubicBezTo>
                  <a:cubicBezTo>
                    <a:pt x="633" y="306"/>
                    <a:pt x="640" y="233"/>
                    <a:pt x="668" y="106"/>
                  </a:cubicBezTo>
                  <a:cubicBezTo>
                    <a:pt x="676" y="54"/>
                    <a:pt x="713" y="0"/>
                    <a:pt x="768" y="0"/>
                  </a:cubicBezTo>
                  <a:cubicBezTo>
                    <a:pt x="796" y="0"/>
                    <a:pt x="845" y="12"/>
                    <a:pt x="862" y="97"/>
                  </a:cubicBezTo>
                  <a:cubicBezTo>
                    <a:pt x="862" y="99"/>
                    <a:pt x="898" y="300"/>
                    <a:pt x="946" y="483"/>
                  </a:cubicBezTo>
                  <a:cubicBezTo>
                    <a:pt x="994" y="668"/>
                    <a:pt x="997" y="675"/>
                    <a:pt x="1017" y="709"/>
                  </a:cubicBezTo>
                  <a:cubicBezTo>
                    <a:pt x="1036" y="743"/>
                    <a:pt x="1063" y="768"/>
                    <a:pt x="1094" y="783"/>
                  </a:cubicBezTo>
                  <a:cubicBezTo>
                    <a:pt x="1095" y="784"/>
                    <a:pt x="1096" y="785"/>
                    <a:pt x="1098" y="785"/>
                  </a:cubicBezTo>
                  <a:cubicBezTo>
                    <a:pt x="1141" y="804"/>
                    <a:pt x="1195" y="817"/>
                    <a:pt x="1251" y="817"/>
                  </a:cubicBezTo>
                  <a:cubicBezTo>
                    <a:pt x="1366" y="817"/>
                    <a:pt x="1433" y="757"/>
                    <a:pt x="1433" y="668"/>
                  </a:cubicBezTo>
                  <a:cubicBezTo>
                    <a:pt x="1433" y="589"/>
                    <a:pt x="1387" y="541"/>
                    <a:pt x="1269" y="497"/>
                  </a:cubicBezTo>
                  <a:cubicBezTo>
                    <a:pt x="1127" y="445"/>
                    <a:pt x="1041" y="369"/>
                    <a:pt x="1041" y="248"/>
                  </a:cubicBezTo>
                  <a:cubicBezTo>
                    <a:pt x="1041" y="111"/>
                    <a:pt x="1152" y="10"/>
                    <a:pt x="1321" y="10"/>
                  </a:cubicBezTo>
                  <a:cubicBezTo>
                    <a:pt x="1366" y="10"/>
                    <a:pt x="1411" y="10"/>
                    <a:pt x="1456" y="10"/>
                  </a:cubicBezTo>
                  <a:cubicBezTo>
                    <a:pt x="1488" y="10"/>
                    <a:pt x="1513" y="31"/>
                    <a:pt x="1513" y="57"/>
                  </a:cubicBezTo>
                  <a:cubicBezTo>
                    <a:pt x="1513" y="83"/>
                    <a:pt x="1488" y="104"/>
                    <a:pt x="1456" y="104"/>
                  </a:cubicBezTo>
                  <a:cubicBezTo>
                    <a:pt x="1410" y="104"/>
                    <a:pt x="1364" y="104"/>
                    <a:pt x="1317" y="104"/>
                  </a:cubicBezTo>
                  <a:cubicBezTo>
                    <a:pt x="1198" y="104"/>
                    <a:pt x="1153" y="175"/>
                    <a:pt x="1153" y="235"/>
                  </a:cubicBezTo>
                  <a:cubicBezTo>
                    <a:pt x="1153" y="316"/>
                    <a:pt x="1206" y="356"/>
                    <a:pt x="1326" y="403"/>
                  </a:cubicBezTo>
                  <a:cubicBezTo>
                    <a:pt x="1473" y="462"/>
                    <a:pt x="1546" y="532"/>
                    <a:pt x="1546" y="659"/>
                  </a:cubicBezTo>
                  <a:cubicBezTo>
                    <a:pt x="1546" y="794"/>
                    <a:pt x="1448" y="912"/>
                    <a:pt x="1243" y="912"/>
                  </a:cubicBezTo>
                  <a:cubicBezTo>
                    <a:pt x="1180" y="912"/>
                    <a:pt x="1112" y="897"/>
                    <a:pt x="1064" y="876"/>
                  </a:cubicBezTo>
                  <a:cubicBezTo>
                    <a:pt x="1010" y="854"/>
                    <a:pt x="964" y="812"/>
                    <a:pt x="933" y="758"/>
                  </a:cubicBezTo>
                  <a:cubicBezTo>
                    <a:pt x="906" y="711"/>
                    <a:pt x="901" y="692"/>
                    <a:pt x="852" y="508"/>
                  </a:cubicBezTo>
                  <a:cubicBezTo>
                    <a:pt x="817" y="373"/>
                    <a:pt x="787" y="227"/>
                    <a:pt x="774" y="156"/>
                  </a:cubicBezTo>
                  <a:cubicBezTo>
                    <a:pt x="774" y="152"/>
                    <a:pt x="770" y="148"/>
                    <a:pt x="766" y="148"/>
                  </a:cubicBezTo>
                  <a:cubicBezTo>
                    <a:pt x="761" y="148"/>
                    <a:pt x="758" y="152"/>
                    <a:pt x="758" y="156"/>
                  </a:cubicBezTo>
                  <a:cubicBezTo>
                    <a:pt x="745" y="224"/>
                    <a:pt x="715" y="374"/>
                    <a:pt x="678" y="514"/>
                  </a:cubicBezTo>
                  <a:cubicBezTo>
                    <a:pt x="630" y="698"/>
                    <a:pt x="625" y="717"/>
                    <a:pt x="598" y="764"/>
                  </a:cubicBezTo>
                  <a:cubicBezTo>
                    <a:pt x="558" y="832"/>
                    <a:pt x="495" y="881"/>
                    <a:pt x="424" y="896"/>
                  </a:cubicBezTo>
                  <a:cubicBezTo>
                    <a:pt x="386" y="906"/>
                    <a:pt x="343" y="912"/>
                    <a:pt x="303" y="912"/>
                  </a:cubicBezTo>
                  <a:cubicBezTo>
                    <a:pt x="98" y="912"/>
                    <a:pt x="0" y="794"/>
                    <a:pt x="0" y="659"/>
                  </a:cubicBezTo>
                  <a:cubicBezTo>
                    <a:pt x="0" y="532"/>
                    <a:pt x="74" y="462"/>
                    <a:pt x="221" y="403"/>
                  </a:cubicBezTo>
                  <a:cubicBezTo>
                    <a:pt x="341" y="356"/>
                    <a:pt x="393" y="316"/>
                    <a:pt x="393" y="235"/>
                  </a:cubicBezTo>
                  <a:cubicBezTo>
                    <a:pt x="393" y="175"/>
                    <a:pt x="348" y="104"/>
                    <a:pt x="230" y="104"/>
                  </a:cubicBezTo>
                  <a:cubicBezTo>
                    <a:pt x="183" y="104"/>
                    <a:pt x="137" y="104"/>
                    <a:pt x="90" y="104"/>
                  </a:cubicBezTo>
                  <a:cubicBezTo>
                    <a:pt x="59" y="104"/>
                    <a:pt x="33" y="83"/>
                    <a:pt x="33" y="57"/>
                  </a:cubicBezTo>
                  <a:cubicBezTo>
                    <a:pt x="33" y="31"/>
                    <a:pt x="59" y="10"/>
                    <a:pt x="90" y="10"/>
                  </a:cubicBezTo>
                  <a:cubicBezTo>
                    <a:pt x="135" y="10"/>
                    <a:pt x="181" y="10"/>
                    <a:pt x="226" y="10"/>
                  </a:cubicBezTo>
                </a:path>
              </a:pathLst>
            </a:custGeom>
            <a:solidFill>
              <a:srgbClr val="848AC7"/>
            </a:solidFill>
            <a:ln>
              <a:noFill/>
            </a:ln>
            <a:effectLst/>
            <a:extLst>
              <a:ext uri="{91240B29-F687-4F45-9708-019B960494DF}">
                <a14:hiddenLine xmlns:a14="http://schemas.microsoft.com/office/drawing/2010/main" w="9525" cap="flat">
                  <a:solidFill>
                    <a:srgbClr val="C76D7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grpSp>
      <p:grpSp>
        <p:nvGrpSpPr>
          <p:cNvPr id="24" name="Group 12">
            <a:extLst>
              <a:ext uri="{FF2B5EF4-FFF2-40B4-BE49-F238E27FC236}">
                <a16:creationId xmlns:a16="http://schemas.microsoft.com/office/drawing/2014/main" id="{9719B138-7722-4107-ADAC-21C0BA1C86AB}"/>
              </a:ext>
            </a:extLst>
          </p:cNvPr>
          <p:cNvGrpSpPr>
            <a:grpSpLocks/>
          </p:cNvGrpSpPr>
          <p:nvPr userDrawn="1"/>
        </p:nvGrpSpPr>
        <p:grpSpPr bwMode="auto">
          <a:xfrm>
            <a:off x="79376" y="6446838"/>
            <a:ext cx="904875" cy="319088"/>
            <a:chOff x="32" y="4080"/>
            <a:chExt cx="570" cy="201"/>
          </a:xfrm>
        </p:grpSpPr>
        <p:sp>
          <p:nvSpPr>
            <p:cNvPr id="25" name="Freeform 13">
              <a:extLst>
                <a:ext uri="{FF2B5EF4-FFF2-40B4-BE49-F238E27FC236}">
                  <a16:creationId xmlns:a16="http://schemas.microsoft.com/office/drawing/2014/main" id="{F95A55D0-C237-4573-BAC6-0D532A2E65AB}"/>
                </a:ext>
              </a:extLst>
            </p:cNvPr>
            <p:cNvSpPr>
              <a:spLocks noChangeArrowheads="1"/>
            </p:cNvSpPr>
            <p:nvPr/>
          </p:nvSpPr>
          <p:spPr bwMode="auto">
            <a:xfrm>
              <a:off x="252" y="4080"/>
              <a:ext cx="350" cy="201"/>
            </a:xfrm>
            <a:custGeom>
              <a:avLst/>
              <a:gdLst>
                <a:gd name="T0" fmla="*/ 1547 w 1548"/>
                <a:gd name="T1" fmla="*/ 1 h 891"/>
                <a:gd name="T2" fmla="*/ 951 w 1548"/>
                <a:gd name="T3" fmla="*/ 1 h 891"/>
                <a:gd name="T4" fmla="*/ 951 w 1548"/>
                <a:gd name="T5" fmla="*/ 201 h 891"/>
                <a:gd name="T6" fmla="*/ 1126 w 1548"/>
                <a:gd name="T7" fmla="*/ 201 h 891"/>
                <a:gd name="T8" fmla="*/ 1126 w 1548"/>
                <a:gd name="T9" fmla="*/ 890 h 891"/>
                <a:gd name="T10" fmla="*/ 1373 w 1548"/>
                <a:gd name="T11" fmla="*/ 890 h 891"/>
                <a:gd name="T12" fmla="*/ 1373 w 1548"/>
                <a:gd name="T13" fmla="*/ 201 h 891"/>
                <a:gd name="T14" fmla="*/ 1547 w 1548"/>
                <a:gd name="T15" fmla="*/ 201 h 891"/>
                <a:gd name="T16" fmla="*/ 1547 w 1548"/>
                <a:gd name="T17" fmla="*/ 1 h 891"/>
                <a:gd name="T18" fmla="*/ 892 w 1548"/>
                <a:gd name="T19" fmla="*/ 889 h 891"/>
                <a:gd name="T20" fmla="*/ 644 w 1548"/>
                <a:gd name="T21" fmla="*/ 889 h 891"/>
                <a:gd name="T22" fmla="*/ 644 w 1548"/>
                <a:gd name="T23" fmla="*/ 1 h 891"/>
                <a:gd name="T24" fmla="*/ 892 w 1548"/>
                <a:gd name="T25" fmla="*/ 1 h 891"/>
                <a:gd name="T26" fmla="*/ 892 w 1548"/>
                <a:gd name="T27" fmla="*/ 889 h 891"/>
                <a:gd name="T28" fmla="*/ 603 w 1548"/>
                <a:gd name="T29" fmla="*/ 889 h 891"/>
                <a:gd name="T30" fmla="*/ 327 w 1548"/>
                <a:gd name="T31" fmla="*/ 889 h 891"/>
                <a:gd name="T32" fmla="*/ 0 w 1548"/>
                <a:gd name="T33" fmla="*/ 543 h 891"/>
                <a:gd name="T34" fmla="*/ 0 w 1548"/>
                <a:gd name="T35" fmla="*/ 345 h 891"/>
                <a:gd name="T36" fmla="*/ 317 w 1548"/>
                <a:gd name="T37" fmla="*/ 0 h 891"/>
                <a:gd name="T38" fmla="*/ 601 w 1548"/>
                <a:gd name="T39" fmla="*/ 0 h 891"/>
                <a:gd name="T40" fmla="*/ 236 w 1548"/>
                <a:gd name="T41" fmla="*/ 447 h 891"/>
                <a:gd name="T42" fmla="*/ 603 w 1548"/>
                <a:gd name="T43" fmla="*/ 889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8" h="891">
                  <a:moveTo>
                    <a:pt x="1547" y="1"/>
                  </a:moveTo>
                  <a:lnTo>
                    <a:pt x="951" y="1"/>
                  </a:lnTo>
                  <a:lnTo>
                    <a:pt x="951" y="201"/>
                  </a:lnTo>
                  <a:lnTo>
                    <a:pt x="1126" y="201"/>
                  </a:lnTo>
                  <a:lnTo>
                    <a:pt x="1126" y="890"/>
                  </a:lnTo>
                  <a:lnTo>
                    <a:pt x="1373" y="890"/>
                  </a:lnTo>
                  <a:lnTo>
                    <a:pt x="1373" y="201"/>
                  </a:lnTo>
                  <a:lnTo>
                    <a:pt x="1547" y="201"/>
                  </a:lnTo>
                  <a:lnTo>
                    <a:pt x="1547" y="1"/>
                  </a:lnTo>
                  <a:close/>
                  <a:moveTo>
                    <a:pt x="892" y="889"/>
                  </a:moveTo>
                  <a:lnTo>
                    <a:pt x="644" y="889"/>
                  </a:lnTo>
                  <a:lnTo>
                    <a:pt x="644" y="1"/>
                  </a:lnTo>
                  <a:lnTo>
                    <a:pt x="892" y="1"/>
                  </a:lnTo>
                  <a:lnTo>
                    <a:pt x="892" y="889"/>
                  </a:lnTo>
                  <a:close/>
                  <a:moveTo>
                    <a:pt x="603" y="889"/>
                  </a:moveTo>
                  <a:lnTo>
                    <a:pt x="327" y="889"/>
                  </a:lnTo>
                  <a:lnTo>
                    <a:pt x="0" y="543"/>
                  </a:lnTo>
                  <a:lnTo>
                    <a:pt x="0" y="345"/>
                  </a:lnTo>
                  <a:lnTo>
                    <a:pt x="317" y="0"/>
                  </a:lnTo>
                  <a:lnTo>
                    <a:pt x="601" y="0"/>
                  </a:lnTo>
                  <a:lnTo>
                    <a:pt x="236" y="447"/>
                  </a:lnTo>
                  <a:lnTo>
                    <a:pt x="603" y="889"/>
                  </a:lnTo>
                  <a:close/>
                </a:path>
              </a:pathLst>
            </a:custGeom>
            <a:solidFill>
              <a:srgbClr val="000000"/>
            </a:solidFill>
            <a:ln>
              <a:noFill/>
            </a:ln>
            <a:effectLst/>
            <a:extLst>
              <a:ext uri="{91240B29-F687-4F45-9708-019B960494DF}">
                <a14:hiddenLine xmlns:a14="http://schemas.microsoft.com/office/drawing/2010/main" w="9525" cap="flat">
                  <a:solidFill>
                    <a:srgbClr val="3465A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6" name="Freeform 14">
              <a:extLst>
                <a:ext uri="{FF2B5EF4-FFF2-40B4-BE49-F238E27FC236}">
                  <a16:creationId xmlns:a16="http://schemas.microsoft.com/office/drawing/2014/main" id="{F0C5A4CC-7F4A-4252-A606-6EA42BC92D4E}"/>
                </a:ext>
              </a:extLst>
            </p:cNvPr>
            <p:cNvSpPr>
              <a:spLocks noChangeArrowheads="1"/>
            </p:cNvSpPr>
            <p:nvPr/>
          </p:nvSpPr>
          <p:spPr bwMode="auto">
            <a:xfrm>
              <a:off x="52" y="4154"/>
              <a:ext cx="186" cy="127"/>
            </a:xfrm>
            <a:custGeom>
              <a:avLst/>
              <a:gdLst>
                <a:gd name="T0" fmla="*/ 120 w 826"/>
                <a:gd name="T1" fmla="*/ 0 h 564"/>
                <a:gd name="T2" fmla="*/ 85 w 826"/>
                <a:gd name="T3" fmla="*/ 43 h 564"/>
                <a:gd name="T4" fmla="*/ 54 w 826"/>
                <a:gd name="T5" fmla="*/ 89 h 564"/>
                <a:gd name="T6" fmla="*/ 39 w 826"/>
                <a:gd name="T7" fmla="*/ 112 h 564"/>
                <a:gd name="T8" fmla="*/ 25 w 826"/>
                <a:gd name="T9" fmla="*/ 136 h 564"/>
                <a:gd name="T10" fmla="*/ 12 w 826"/>
                <a:gd name="T11" fmla="*/ 160 h 564"/>
                <a:gd name="T12" fmla="*/ 0 w 826"/>
                <a:gd name="T13" fmla="*/ 185 h 564"/>
                <a:gd name="T14" fmla="*/ 825 w 826"/>
                <a:gd name="T15" fmla="*/ 563 h 564"/>
                <a:gd name="T16" fmla="*/ 120 w 826"/>
                <a:gd name="T17" fmla="*/ 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6" h="564">
                  <a:moveTo>
                    <a:pt x="120" y="0"/>
                  </a:moveTo>
                  <a:lnTo>
                    <a:pt x="85" y="43"/>
                  </a:lnTo>
                  <a:lnTo>
                    <a:pt x="54" y="89"/>
                  </a:lnTo>
                  <a:lnTo>
                    <a:pt x="39" y="112"/>
                  </a:lnTo>
                  <a:lnTo>
                    <a:pt x="25" y="136"/>
                  </a:lnTo>
                  <a:lnTo>
                    <a:pt x="12" y="160"/>
                  </a:lnTo>
                  <a:lnTo>
                    <a:pt x="0" y="185"/>
                  </a:lnTo>
                  <a:lnTo>
                    <a:pt x="825" y="563"/>
                  </a:lnTo>
                  <a:lnTo>
                    <a:pt x="120" y="0"/>
                  </a:lnTo>
                </a:path>
              </a:pathLst>
            </a:custGeom>
            <a:solidFill>
              <a:srgbClr val="32A189"/>
            </a:solidFill>
            <a:ln>
              <a:noFill/>
            </a:ln>
            <a:effectLst/>
            <a:extLst>
              <a:ext uri="{91240B29-F687-4F45-9708-019B960494DF}">
                <a14:hiddenLine xmlns:a14="http://schemas.microsoft.com/office/drawing/2010/main" w="9525" cap="flat">
                  <a:solidFill>
                    <a:srgbClr val="3465A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7" name="Freeform 15">
              <a:extLst>
                <a:ext uri="{FF2B5EF4-FFF2-40B4-BE49-F238E27FC236}">
                  <a16:creationId xmlns:a16="http://schemas.microsoft.com/office/drawing/2014/main" id="{8D1DBF31-E9C4-48E3-A3F4-EBB71430550F}"/>
                </a:ext>
              </a:extLst>
            </p:cNvPr>
            <p:cNvSpPr>
              <a:spLocks noChangeArrowheads="1"/>
            </p:cNvSpPr>
            <p:nvPr/>
          </p:nvSpPr>
          <p:spPr bwMode="auto">
            <a:xfrm>
              <a:off x="109" y="4098"/>
              <a:ext cx="129" cy="182"/>
            </a:xfrm>
            <a:custGeom>
              <a:avLst/>
              <a:gdLst>
                <a:gd name="T0" fmla="*/ 574 w 575"/>
                <a:gd name="T1" fmla="*/ 806 h 807"/>
                <a:gd name="T2" fmla="*/ 189 w 575"/>
                <a:gd name="T3" fmla="*/ 0 h 807"/>
                <a:gd name="T4" fmla="*/ 139 w 575"/>
                <a:gd name="T5" fmla="*/ 25 h 807"/>
                <a:gd name="T6" fmla="*/ 90 w 575"/>
                <a:gd name="T7" fmla="*/ 52 h 807"/>
                <a:gd name="T8" fmla="*/ 44 w 575"/>
                <a:gd name="T9" fmla="*/ 82 h 807"/>
                <a:gd name="T10" fmla="*/ 0 w 575"/>
                <a:gd name="T11" fmla="*/ 115 h 807"/>
                <a:gd name="T12" fmla="*/ 574 w 575"/>
                <a:gd name="T13" fmla="*/ 806 h 807"/>
              </a:gdLst>
              <a:ahLst/>
              <a:cxnLst>
                <a:cxn ang="0">
                  <a:pos x="T0" y="T1"/>
                </a:cxn>
                <a:cxn ang="0">
                  <a:pos x="T2" y="T3"/>
                </a:cxn>
                <a:cxn ang="0">
                  <a:pos x="T4" y="T5"/>
                </a:cxn>
                <a:cxn ang="0">
                  <a:pos x="T6" y="T7"/>
                </a:cxn>
                <a:cxn ang="0">
                  <a:pos x="T8" y="T9"/>
                </a:cxn>
                <a:cxn ang="0">
                  <a:pos x="T10" y="T11"/>
                </a:cxn>
                <a:cxn ang="0">
                  <a:pos x="T12" y="T13"/>
                </a:cxn>
              </a:cxnLst>
              <a:rect l="0" t="0" r="r" b="b"/>
              <a:pathLst>
                <a:path w="575" h="807">
                  <a:moveTo>
                    <a:pt x="574" y="806"/>
                  </a:moveTo>
                  <a:lnTo>
                    <a:pt x="189" y="0"/>
                  </a:lnTo>
                  <a:lnTo>
                    <a:pt x="139" y="25"/>
                  </a:lnTo>
                  <a:lnTo>
                    <a:pt x="90" y="52"/>
                  </a:lnTo>
                  <a:lnTo>
                    <a:pt x="44" y="82"/>
                  </a:lnTo>
                  <a:lnTo>
                    <a:pt x="0" y="115"/>
                  </a:lnTo>
                  <a:lnTo>
                    <a:pt x="574" y="806"/>
                  </a:lnTo>
                </a:path>
              </a:pathLst>
            </a:custGeom>
            <a:solidFill>
              <a:srgbClr val="32A189"/>
            </a:solidFill>
            <a:ln>
              <a:noFill/>
            </a:ln>
            <a:effectLst/>
            <a:extLst>
              <a:ext uri="{91240B29-F687-4F45-9708-019B960494DF}">
                <a14:hiddenLine xmlns:a14="http://schemas.microsoft.com/office/drawing/2010/main" w="9525" cap="flat">
                  <a:solidFill>
                    <a:srgbClr val="3465A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8" name="Freeform 16">
              <a:extLst>
                <a:ext uri="{FF2B5EF4-FFF2-40B4-BE49-F238E27FC236}">
                  <a16:creationId xmlns:a16="http://schemas.microsoft.com/office/drawing/2014/main" id="{A0D805E8-2E39-4BD6-830A-0C0413818E2F}"/>
                </a:ext>
              </a:extLst>
            </p:cNvPr>
            <p:cNvSpPr>
              <a:spLocks noChangeArrowheads="1"/>
            </p:cNvSpPr>
            <p:nvPr/>
          </p:nvSpPr>
          <p:spPr bwMode="auto">
            <a:xfrm>
              <a:off x="189" y="4080"/>
              <a:ext cx="49" cy="201"/>
            </a:xfrm>
            <a:custGeom>
              <a:avLst/>
              <a:gdLst>
                <a:gd name="T0" fmla="*/ 220 w 222"/>
                <a:gd name="T1" fmla="*/ 888 h 889"/>
                <a:gd name="T2" fmla="*/ 221 w 222"/>
                <a:gd name="T3" fmla="*/ 0 h 889"/>
                <a:gd name="T4" fmla="*/ 213 w 222"/>
                <a:gd name="T5" fmla="*/ 0 h 889"/>
                <a:gd name="T6" fmla="*/ 159 w 222"/>
                <a:gd name="T7" fmla="*/ 2 h 889"/>
                <a:gd name="T8" fmla="*/ 105 w 222"/>
                <a:gd name="T9" fmla="*/ 7 h 889"/>
                <a:gd name="T10" fmla="*/ 52 w 222"/>
                <a:gd name="T11" fmla="*/ 15 h 889"/>
                <a:gd name="T12" fmla="*/ 0 w 222"/>
                <a:gd name="T13" fmla="*/ 25 h 889"/>
                <a:gd name="T14" fmla="*/ 220 w 222"/>
                <a:gd name="T15" fmla="*/ 888 h 8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889">
                  <a:moveTo>
                    <a:pt x="220" y="888"/>
                  </a:moveTo>
                  <a:lnTo>
                    <a:pt x="221" y="0"/>
                  </a:lnTo>
                  <a:lnTo>
                    <a:pt x="213" y="0"/>
                  </a:lnTo>
                  <a:lnTo>
                    <a:pt x="159" y="2"/>
                  </a:lnTo>
                  <a:lnTo>
                    <a:pt x="105" y="7"/>
                  </a:lnTo>
                  <a:lnTo>
                    <a:pt x="52" y="15"/>
                  </a:lnTo>
                  <a:lnTo>
                    <a:pt x="0" y="25"/>
                  </a:lnTo>
                  <a:lnTo>
                    <a:pt x="220" y="888"/>
                  </a:lnTo>
                </a:path>
              </a:pathLst>
            </a:custGeom>
            <a:solidFill>
              <a:srgbClr val="000000"/>
            </a:solidFill>
            <a:ln>
              <a:noFill/>
            </a:ln>
            <a:effectLst/>
            <a:extLst>
              <a:ext uri="{91240B29-F687-4F45-9708-019B960494DF}">
                <a14:hiddenLine xmlns:a14="http://schemas.microsoft.com/office/drawing/2010/main" w="9525" cap="flat">
                  <a:solidFill>
                    <a:srgbClr val="3465A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sp>
          <p:nvSpPr>
            <p:cNvPr id="29" name="Freeform 17">
              <a:extLst>
                <a:ext uri="{FF2B5EF4-FFF2-40B4-BE49-F238E27FC236}">
                  <a16:creationId xmlns:a16="http://schemas.microsoft.com/office/drawing/2014/main" id="{5811E3C9-50C6-4781-A0C8-B4A4D4DCC731}"/>
                </a:ext>
              </a:extLst>
            </p:cNvPr>
            <p:cNvSpPr>
              <a:spLocks noChangeArrowheads="1"/>
            </p:cNvSpPr>
            <p:nvPr/>
          </p:nvSpPr>
          <p:spPr bwMode="auto">
            <a:xfrm>
              <a:off x="32" y="4232"/>
              <a:ext cx="206" cy="48"/>
            </a:xfrm>
            <a:custGeom>
              <a:avLst/>
              <a:gdLst>
                <a:gd name="T0" fmla="*/ 29 w 914"/>
                <a:gd name="T1" fmla="*/ 0 h 218"/>
                <a:gd name="T2" fmla="*/ 22 w 914"/>
                <a:gd name="T3" fmla="*/ 26 h 218"/>
                <a:gd name="T4" fmla="*/ 17 w 914"/>
                <a:gd name="T5" fmla="*/ 53 h 218"/>
                <a:gd name="T6" fmla="*/ 12 w 914"/>
                <a:gd name="T7" fmla="*/ 79 h 218"/>
                <a:gd name="T8" fmla="*/ 8 w 914"/>
                <a:gd name="T9" fmla="*/ 107 h 218"/>
                <a:gd name="T10" fmla="*/ 2 w 914"/>
                <a:gd name="T11" fmla="*/ 161 h 218"/>
                <a:gd name="T12" fmla="*/ 0 w 914"/>
                <a:gd name="T13" fmla="*/ 217 h 218"/>
                <a:gd name="T14" fmla="*/ 913 w 914"/>
                <a:gd name="T15" fmla="*/ 217 h 218"/>
                <a:gd name="T16" fmla="*/ 29 w 914"/>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218">
                  <a:moveTo>
                    <a:pt x="29" y="0"/>
                  </a:moveTo>
                  <a:lnTo>
                    <a:pt x="22" y="26"/>
                  </a:lnTo>
                  <a:lnTo>
                    <a:pt x="17" y="53"/>
                  </a:lnTo>
                  <a:lnTo>
                    <a:pt x="12" y="79"/>
                  </a:lnTo>
                  <a:lnTo>
                    <a:pt x="8" y="107"/>
                  </a:lnTo>
                  <a:lnTo>
                    <a:pt x="2" y="161"/>
                  </a:lnTo>
                  <a:lnTo>
                    <a:pt x="0" y="217"/>
                  </a:lnTo>
                  <a:lnTo>
                    <a:pt x="913" y="217"/>
                  </a:lnTo>
                  <a:lnTo>
                    <a:pt x="29" y="0"/>
                  </a:lnTo>
                </a:path>
              </a:pathLst>
            </a:custGeom>
            <a:solidFill>
              <a:srgbClr val="32A189"/>
            </a:solidFill>
            <a:ln>
              <a:noFill/>
            </a:ln>
            <a:effectLst/>
            <a:extLst>
              <a:ext uri="{91240B29-F687-4F45-9708-019B960494DF}">
                <a14:hiddenLine xmlns:a14="http://schemas.microsoft.com/office/drawing/2010/main" w="9525" cap="flat">
                  <a:solidFill>
                    <a:srgbClr val="3465A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99" r:id="rId12"/>
  </p:sldLayoutIdLst>
  <p:txStyles>
    <p:titleStyle>
      <a:lvl1pPr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mj-lt"/>
          <a:ea typeface="+mj-ea"/>
          <a:cs typeface="+mj-cs"/>
        </a:defRPr>
      </a:lvl1pPr>
      <a:lvl2pPr marL="742950" indent="-28575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2pPr>
      <a:lvl3pPr marL="11430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3pPr>
      <a:lvl4pPr marL="16002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4pPr>
      <a:lvl5pPr marL="20574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5pPr>
      <a:lvl6pPr marL="25146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6pPr>
      <a:lvl7pPr marL="29718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7pPr>
      <a:lvl8pPr marL="34290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8pPr>
      <a:lvl9pPr marL="38862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9pPr>
    </p:titleStyle>
    <p:bodyStyle>
      <a:lvl1pPr marL="342900" indent="-3429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ea typeface="+mn-ea"/>
          <a:cs typeface="+mn-cs"/>
        </a:defRPr>
      </a:lvl1pPr>
      <a:lvl2pPr marL="742950" indent="-28575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2pPr>
      <a:lvl3pPr marL="1143000" indent="-2286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cs typeface="+mn-cs"/>
        </a:defRPr>
      </a:lvl3pPr>
      <a:lvl4pPr marL="1600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4pPr>
      <a:lvl5pPr marL="20574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 y="-20638"/>
            <a:ext cx="12189884" cy="561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x-none"/>
              <a:t>Click to edit the title text format</a:t>
            </a:r>
          </a:p>
        </p:txBody>
      </p:sp>
      <p:sp>
        <p:nvSpPr>
          <p:cNvPr id="1026" name="Rectangle 2"/>
          <p:cNvSpPr>
            <a:spLocks noGrp="1" noChangeArrowheads="1"/>
          </p:cNvSpPr>
          <p:nvPr>
            <p:ph type="body" idx="1"/>
          </p:nvPr>
        </p:nvSpPr>
        <p:spPr bwMode="auto">
          <a:xfrm>
            <a:off x="609602" y="1600200"/>
            <a:ext cx="10970684"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x-none"/>
              <a:t>Click to edit the outline text format</a:t>
            </a:r>
          </a:p>
          <a:p>
            <a:pPr lvl="1"/>
            <a:r>
              <a:rPr lang="en-GB" altLang="x-none"/>
              <a:t>Second Outline Level</a:t>
            </a:r>
          </a:p>
          <a:p>
            <a:pPr lvl="2"/>
            <a:r>
              <a:rPr lang="en-GB" altLang="x-none"/>
              <a:t>Third Outline Level</a:t>
            </a:r>
          </a:p>
          <a:p>
            <a:pPr lvl="3"/>
            <a:r>
              <a:rPr lang="en-GB" altLang="x-none"/>
              <a:t>Fourth Outline Level</a:t>
            </a:r>
          </a:p>
          <a:p>
            <a:pPr lvl="4"/>
            <a:r>
              <a:rPr lang="en-GB" altLang="x-none"/>
              <a:t>Fifth Outline Level</a:t>
            </a:r>
          </a:p>
          <a:p>
            <a:pPr lvl="4"/>
            <a:r>
              <a:rPr lang="en-GB" altLang="x-none"/>
              <a:t>Sixth Outline Level</a:t>
            </a:r>
          </a:p>
          <a:p>
            <a:pPr lvl="4"/>
            <a:r>
              <a:rPr lang="en-GB" altLang="x-none"/>
              <a:t>Seventh Outline Level</a:t>
            </a:r>
          </a:p>
        </p:txBody>
      </p:sp>
      <p:pic>
        <p:nvPicPr>
          <p:cNvPr id="6" name="Picture 4">
            <a:extLst>
              <a:ext uri="{FF2B5EF4-FFF2-40B4-BE49-F238E27FC236}">
                <a16:creationId xmlns:a16="http://schemas.microsoft.com/office/drawing/2014/main" id="{2F41FDC6-122D-49A8-A8DA-8E844B220D6E}"/>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52414" y="5381625"/>
            <a:ext cx="2555875" cy="1277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3">
            <a:extLst>
              <a:ext uri="{FF2B5EF4-FFF2-40B4-BE49-F238E27FC236}">
                <a16:creationId xmlns:a16="http://schemas.microsoft.com/office/drawing/2014/main" id="{9DE59A4B-05EB-4719-96C6-6F98F0FB95F9}"/>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66244" y="5486402"/>
            <a:ext cx="2003425" cy="1152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0951306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mj-lt"/>
          <a:ea typeface="+mj-ea"/>
          <a:cs typeface="+mj-cs"/>
        </a:defRPr>
      </a:lvl1pPr>
      <a:lvl2pPr marL="742950" indent="-28575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2pPr>
      <a:lvl3pPr marL="11430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3pPr>
      <a:lvl4pPr marL="16002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4pPr>
      <a:lvl5pPr marL="20574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5pPr>
      <a:lvl6pPr marL="25146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6pPr>
      <a:lvl7pPr marL="29718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7pPr>
      <a:lvl8pPr marL="34290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8pPr>
      <a:lvl9pPr marL="3886200" indent="-228600" algn="ctr" defTabSz="457200" rtl="0" fontAlgn="base">
        <a:lnSpc>
          <a:spcPct val="110000"/>
        </a:lnSpc>
        <a:spcBef>
          <a:spcPct val="0"/>
        </a:spcBef>
        <a:spcAft>
          <a:spcPct val="0"/>
        </a:spcAft>
        <a:buClr>
          <a:srgbClr val="000000"/>
        </a:buClr>
        <a:buSzPct val="100000"/>
        <a:buFont typeface="Times New Roman" pitchFamily="16" charset="0"/>
        <a:defRPr sz="2800" b="1">
          <a:solidFill>
            <a:srgbClr val="6562AC"/>
          </a:solidFill>
          <a:latin typeface="Arial" charset="0"/>
          <a:cs typeface="DejaVu Sans" charset="0"/>
        </a:defRPr>
      </a:lvl9pPr>
    </p:titleStyle>
    <p:bodyStyle>
      <a:lvl1pPr marL="342900" indent="-3429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ea typeface="+mn-ea"/>
          <a:cs typeface="+mn-cs"/>
        </a:defRPr>
      </a:lvl1pPr>
      <a:lvl2pPr marL="742950" indent="-28575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2pPr>
      <a:lvl3pPr marL="1143000" indent="-2286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cs typeface="+mn-cs"/>
        </a:defRPr>
      </a:lvl3pPr>
      <a:lvl4pPr marL="1600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4pPr>
      <a:lvl5pPr marL="20574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3.png"/><Relationship Id="rId7"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1.png"/><Relationship Id="rId7" Type="http://schemas.openxmlformats.org/officeDocument/2006/relationships/diagramQuickStyle" Target="../diagrams/quickStyle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9.png"/><Relationship Id="rId9" Type="http://schemas.microsoft.com/office/2007/relationships/diagramDrawing" Target="../diagrams/drawing7.xml"/></Relationships>
</file>

<file path=ppt/slides/_rels/slide12.xml.rels><?xml version="1.0" encoding="UTF-8" standalone="yes"?>
<Relationships xmlns="http://schemas.openxmlformats.org/package/2006/relationships"><Relationship Id="rId13" Type="http://schemas.openxmlformats.org/officeDocument/2006/relationships/diagramLayout" Target="../diagrams/layout8.xml"/><Relationship Id="rId3" Type="http://schemas.openxmlformats.org/officeDocument/2006/relationships/image" Target="../media/image32.png"/><Relationship Id="rId12" Type="http://schemas.openxmlformats.org/officeDocument/2006/relationships/diagramData" Target="../diagrams/data8.xml"/><Relationship Id="rId2" Type="http://schemas.openxmlformats.org/officeDocument/2006/relationships/notesSlide" Target="../notesSlides/notesSlide12.xml"/><Relationship Id="rId16" Type="http://schemas.microsoft.com/office/2007/relationships/diagramDrawing" Target="../diagrams/drawing8.xml"/><Relationship Id="rId1" Type="http://schemas.openxmlformats.org/officeDocument/2006/relationships/slideLayout" Target="../slideLayouts/slideLayout2.xml"/><Relationship Id="rId11" Type="http://schemas.openxmlformats.org/officeDocument/2006/relationships/image" Target="../media/image40.png"/><Relationship Id="rId15" Type="http://schemas.openxmlformats.org/officeDocument/2006/relationships/diagramColors" Target="../diagrams/colors8.xml"/><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36.png"/><Relationship Id="rId1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diagramDrawing" Target="../diagrams/drawing9.xml"/><Relationship Id="rId3" Type="http://schemas.openxmlformats.org/officeDocument/2006/relationships/image" Target="../media/image9.png"/><Relationship Id="rId7" Type="http://schemas.openxmlformats.org/officeDocument/2006/relationships/image" Target="../media/image27.png"/><Relationship Id="rId12" Type="http://schemas.openxmlformats.org/officeDocument/2006/relationships/diagramColors" Target="../diagrams/colors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diagramQuickStyle" Target="../diagrams/quickStyle9.xml"/><Relationship Id="rId5" Type="http://schemas.openxmlformats.org/officeDocument/2006/relationships/image" Target="../media/image7.svg"/><Relationship Id="rId10" Type="http://schemas.openxmlformats.org/officeDocument/2006/relationships/diagramLayout" Target="../diagrams/layout9.xml"/><Relationship Id="rId4" Type="http://schemas.openxmlformats.org/officeDocument/2006/relationships/image" Target="../media/image6.png"/><Relationship Id="rId9" Type="http://schemas.openxmlformats.org/officeDocument/2006/relationships/diagramData" Target="../diagrams/data9.xml"/></Relationships>
</file>

<file path=ppt/slides/_rels/slide14.xml.rels><?xml version="1.0" encoding="UTF-8" standalone="yes"?>
<Relationships xmlns="http://schemas.openxmlformats.org/package/2006/relationships"><Relationship Id="rId13" Type="http://schemas.openxmlformats.org/officeDocument/2006/relationships/image" Target="../media/image44.jpg"/><Relationship Id="rId18" Type="http://schemas.microsoft.com/office/2007/relationships/diagramDrawing" Target="../diagrams/drawing10.xml"/><Relationship Id="rId3" Type="http://schemas.openxmlformats.org/officeDocument/2006/relationships/image" Target="../media/image35.png"/><Relationship Id="rId12" Type="http://schemas.openxmlformats.org/officeDocument/2006/relationships/image" Target="../media/image48.png"/><Relationship Id="rId17" Type="http://schemas.openxmlformats.org/officeDocument/2006/relationships/diagramColors" Target="../diagrams/colors10.xml"/><Relationship Id="rId2" Type="http://schemas.openxmlformats.org/officeDocument/2006/relationships/notesSlide" Target="../notesSlides/notesSlide14.xml"/><Relationship Id="rId16" Type="http://schemas.openxmlformats.org/officeDocument/2006/relationships/diagramQuickStyle" Target="../diagrams/quickStyl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5" Type="http://schemas.openxmlformats.org/officeDocument/2006/relationships/diagramLayout" Target="../diagrams/layout10.xml"/><Relationship Id="rId4" Type="http://schemas.openxmlformats.org/officeDocument/2006/relationships/image" Target="../media/image41.png"/><Relationship Id="rId14" Type="http://schemas.openxmlformats.org/officeDocument/2006/relationships/diagramData" Target="../diagrams/data10.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45.png"/><Relationship Id="rId7" Type="http://schemas.openxmlformats.org/officeDocument/2006/relationships/diagramLayout" Target="../diagrams/layout1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Data" Target="../diagrams/data11.xml"/><Relationship Id="rId5" Type="http://schemas.openxmlformats.org/officeDocument/2006/relationships/image" Target="../media/image47.png"/><Relationship Id="rId10" Type="http://schemas.microsoft.com/office/2007/relationships/diagramDrawing" Target="../diagrams/drawing11.xml"/><Relationship Id="rId4" Type="http://schemas.openxmlformats.org/officeDocument/2006/relationships/image" Target="../media/image46.png"/><Relationship Id="rId9" Type="http://schemas.openxmlformats.org/officeDocument/2006/relationships/diagramColors" Target="../diagrams/colors11.xml"/></Relationships>
</file>

<file path=ppt/slides/_rels/slide16.xml.rels><?xml version="1.0" encoding="UTF-8" standalone="yes"?>
<Relationships xmlns="http://schemas.openxmlformats.org/package/2006/relationships"><Relationship Id="rId13" Type="http://schemas.openxmlformats.org/officeDocument/2006/relationships/image" Target="../media/image52.png"/><Relationship Id="rId18" Type="http://schemas.microsoft.com/office/2007/relationships/diagramDrawing" Target="../diagrams/drawing12.xml"/><Relationship Id="rId3" Type="http://schemas.openxmlformats.org/officeDocument/2006/relationships/image" Target="../media/image49.png"/><Relationship Id="rId12" Type="http://schemas.openxmlformats.org/officeDocument/2006/relationships/image" Target="../media/image48.png"/><Relationship Id="rId17" Type="http://schemas.openxmlformats.org/officeDocument/2006/relationships/diagramColors" Target="../diagrams/colors12.xml"/><Relationship Id="rId2" Type="http://schemas.openxmlformats.org/officeDocument/2006/relationships/notesSlide" Target="../notesSlides/notesSlide16.xml"/><Relationship Id="rId16" Type="http://schemas.openxmlformats.org/officeDocument/2006/relationships/diagramQuickStyle" Target="../diagrams/quickStyle12.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51.png"/><Relationship Id="rId15" Type="http://schemas.openxmlformats.org/officeDocument/2006/relationships/diagramLayout" Target="../diagrams/layout12.xml"/><Relationship Id="rId4" Type="http://schemas.openxmlformats.org/officeDocument/2006/relationships/image" Target="../media/image50.png"/><Relationship Id="rId14" Type="http://schemas.openxmlformats.org/officeDocument/2006/relationships/diagramData" Target="../diagrams/data1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image" Target="../media/image53.png"/><Relationship Id="rId7" Type="http://schemas.openxmlformats.org/officeDocument/2006/relationships/image" Target="../media/image57.png"/><Relationship Id="rId12"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diagramColors" Target="../diagrams/colors13.xml"/><Relationship Id="rId5" Type="http://schemas.openxmlformats.org/officeDocument/2006/relationships/image" Target="../media/image55.png"/><Relationship Id="rId10" Type="http://schemas.openxmlformats.org/officeDocument/2006/relationships/diagramQuickStyle" Target="../diagrams/quickStyle13.xml"/><Relationship Id="rId4" Type="http://schemas.openxmlformats.org/officeDocument/2006/relationships/image" Target="../media/image54.png"/><Relationship Id="rId9"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58.png"/><Relationship Id="rId7" Type="http://schemas.openxmlformats.org/officeDocument/2006/relationships/diagramColors" Target="../diagrams/colors1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image" Target="../media/image59.png"/><Relationship Id="rId7" Type="http://schemas.openxmlformats.org/officeDocument/2006/relationships/image" Target="../media/image63.png"/><Relationship Id="rId12" Type="http://schemas.microsoft.com/office/2007/relationships/diagramDrawing" Target="../diagrams/drawing1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diagramColors" Target="../diagrams/colors15.xml"/><Relationship Id="rId5" Type="http://schemas.openxmlformats.org/officeDocument/2006/relationships/image" Target="../media/image61.png"/><Relationship Id="rId10" Type="http://schemas.openxmlformats.org/officeDocument/2006/relationships/diagramQuickStyle" Target="../diagrams/quickStyle15.xml"/><Relationship Id="rId4" Type="http://schemas.openxmlformats.org/officeDocument/2006/relationships/image" Target="../media/image60.png"/><Relationship Id="rId9" Type="http://schemas.openxmlformats.org/officeDocument/2006/relationships/diagramLayout" Target="../diagrams/layout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image" Target="../media/image64.png"/><Relationship Id="rId7" Type="http://schemas.openxmlformats.org/officeDocument/2006/relationships/diagramData" Target="../diagrams/data16.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7.png"/><Relationship Id="rId11" Type="http://schemas.microsoft.com/office/2007/relationships/diagramDrawing" Target="../diagrams/drawing16.xml"/><Relationship Id="rId5" Type="http://schemas.openxmlformats.org/officeDocument/2006/relationships/image" Target="../media/image66.png"/><Relationship Id="rId10" Type="http://schemas.openxmlformats.org/officeDocument/2006/relationships/diagramColors" Target="../diagrams/colors16.xml"/><Relationship Id="rId4" Type="http://schemas.openxmlformats.org/officeDocument/2006/relationships/image" Target="../media/image65.png"/><Relationship Id="rId9" Type="http://schemas.openxmlformats.org/officeDocument/2006/relationships/diagramQuickStyle" Target="../diagrams/quickStyle16.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image" Target="../media/image68.png"/><Relationship Id="rId7" Type="http://schemas.openxmlformats.org/officeDocument/2006/relationships/image" Target="../media/image57.png"/><Relationship Id="rId12" Type="http://schemas.microsoft.com/office/2007/relationships/diagramDrawing" Target="../diagrams/drawing1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diagramColors" Target="../diagrams/colors17.xml"/><Relationship Id="rId5" Type="http://schemas.openxmlformats.org/officeDocument/2006/relationships/image" Target="../media/image69.png"/><Relationship Id="rId10" Type="http://schemas.openxmlformats.org/officeDocument/2006/relationships/diagramQuickStyle" Target="../diagrams/quickStyle17.xml"/><Relationship Id="rId4" Type="http://schemas.openxmlformats.org/officeDocument/2006/relationships/image" Target="../media/image54.png"/><Relationship Id="rId9" Type="http://schemas.openxmlformats.org/officeDocument/2006/relationships/diagramLayout" Target="../diagrams/layout1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71.png"/><Relationship Id="rId7" Type="http://schemas.openxmlformats.org/officeDocument/2006/relationships/diagramQuickStyle" Target="../diagrams/quickStyle18.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72.png"/><Relationship Id="rId9" Type="http://schemas.microsoft.com/office/2007/relationships/diagramDrawing" Target="../diagrams/drawing18.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90.png"/><Relationship Id="rId3" Type="http://schemas.openxmlformats.org/officeDocument/2006/relationships/diagramLayout" Target="../diagrams/layout20.xml"/><Relationship Id="rId7" Type="http://schemas.openxmlformats.org/officeDocument/2006/relationships/image" Target="../media/image240.png"/><Relationship Id="rId12" Type="http://schemas.openxmlformats.org/officeDocument/2006/relationships/image" Target="../media/image280.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11" Type="http://schemas.openxmlformats.org/officeDocument/2006/relationships/image" Target="../media/image76.png"/><Relationship Id="rId5" Type="http://schemas.openxmlformats.org/officeDocument/2006/relationships/diagramColors" Target="../diagrams/colors20.xml"/><Relationship Id="rId15" Type="http://schemas.openxmlformats.org/officeDocument/2006/relationships/image" Target="../media/image310.png"/><Relationship Id="rId10" Type="http://schemas.openxmlformats.org/officeDocument/2006/relationships/image" Target="../media/image270.png"/><Relationship Id="rId4" Type="http://schemas.openxmlformats.org/officeDocument/2006/relationships/diagramQuickStyle" Target="../diagrams/quickStyle20.xml"/><Relationship Id="rId9" Type="http://schemas.openxmlformats.org/officeDocument/2006/relationships/image" Target="../media/image260.png"/><Relationship Id="rId14" Type="http://schemas.openxmlformats.org/officeDocument/2006/relationships/image" Target="../media/image30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7.svg"/><Relationship Id="rId4" Type="http://schemas.openxmlformats.org/officeDocument/2006/relationships/diagramLayout" Target="../diagrams/layout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diagramQuickStyle" Target="../diagrams/quickStyle2.xml"/><Relationship Id="rId3" Type="http://schemas.openxmlformats.org/officeDocument/2006/relationships/image" Target="../media/image9.png"/><Relationship Id="rId7" Type="http://schemas.openxmlformats.org/officeDocument/2006/relationships/image" Target="../media/image15.png"/><Relationship Id="rId12" Type="http://schemas.openxmlformats.org/officeDocument/2006/relationships/diagramLayout" Target="../diagrams/layout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diagramData" Target="../diagrams/data2.xml"/><Relationship Id="rId5" Type="http://schemas.openxmlformats.org/officeDocument/2006/relationships/image" Target="../media/image7.svg"/><Relationship Id="rId15" Type="http://schemas.microsoft.com/office/2007/relationships/diagramDrawing" Target="../diagrams/drawing2.xml"/><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diagramColors" Target="../diagrams/colors3.xml"/><Relationship Id="rId3" Type="http://schemas.openxmlformats.org/officeDocument/2006/relationships/image" Target="../media/image10.png"/><Relationship Id="rId12" Type="http://schemas.openxmlformats.org/officeDocument/2006/relationships/image" Target="../media/image22.png"/><Relationship Id="rId17" Type="http://schemas.openxmlformats.org/officeDocument/2006/relationships/diagramQuickStyle" Target="../diagrams/quickStyle3.xml"/><Relationship Id="rId2" Type="http://schemas.openxmlformats.org/officeDocument/2006/relationships/notesSlide" Target="../notesSlides/notesSlide7.xml"/><Relationship Id="rId16" Type="http://schemas.openxmlformats.org/officeDocument/2006/relationships/diagramLayout" Target="../diagrams/layout3.xml"/><Relationship Id="rId1" Type="http://schemas.openxmlformats.org/officeDocument/2006/relationships/slideLayout" Target="../slideLayouts/slideLayout2.xml"/><Relationship Id="rId11" Type="http://schemas.openxmlformats.org/officeDocument/2006/relationships/image" Target="../media/image21.png"/><Relationship Id="rId15" Type="http://schemas.openxmlformats.org/officeDocument/2006/relationships/diagramData" Target="../diagrams/data3.xml"/><Relationship Id="rId10" Type="http://schemas.openxmlformats.org/officeDocument/2006/relationships/image" Target="../media/image20.png"/><Relationship Id="rId19" Type="http://schemas.microsoft.com/office/2007/relationships/diagramDrawing" Target="../diagrams/drawing3.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8" Type="http://schemas.openxmlformats.org/officeDocument/2006/relationships/image" Target="../media/image38.png"/><Relationship Id="rId3" Type="http://schemas.openxmlformats.org/officeDocument/2006/relationships/image" Target="../media/image9.png"/><Relationship Id="rId21" Type="http://schemas.openxmlformats.org/officeDocument/2006/relationships/diagramQuickStyle" Target="../diagrams/quickStyle4.xml"/><Relationship Id="rId7" Type="http://schemas.openxmlformats.org/officeDocument/2006/relationships/image" Target="../media/image33.png"/><Relationship Id="rId17" Type="http://schemas.openxmlformats.org/officeDocument/2006/relationships/image" Target="../media/image37.png"/><Relationship Id="rId2" Type="http://schemas.openxmlformats.org/officeDocument/2006/relationships/notesSlide" Target="../notesSlides/notesSlide8.xml"/><Relationship Id="rId20" Type="http://schemas.openxmlformats.org/officeDocument/2006/relationships/diagramLayout" Target="../diagrams/layout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svg"/><Relationship Id="rId23" Type="http://schemas.microsoft.com/office/2007/relationships/diagramDrawing" Target="../diagrams/drawing4.xml"/><Relationship Id="rId19" Type="http://schemas.openxmlformats.org/officeDocument/2006/relationships/diagramData" Target="../diagrams/data4.xml"/><Relationship Id="rId4" Type="http://schemas.openxmlformats.org/officeDocument/2006/relationships/image" Target="../media/image6.png"/><Relationship Id="rId9" Type="http://schemas.openxmlformats.org/officeDocument/2006/relationships/image" Target="../media/image34.png"/><Relationship Id="rId22"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diagramQuickStyle" Target="../diagrams/quickStyle5.xml"/><Relationship Id="rId3" Type="http://schemas.openxmlformats.org/officeDocument/2006/relationships/image" Target="../media/image13.png"/><Relationship Id="rId12" Type="http://schemas.openxmlformats.org/officeDocument/2006/relationships/diagramLayout" Target="../diagrams/layout5.xml"/><Relationship Id="rId2" Type="http://schemas.openxmlformats.org/officeDocument/2006/relationships/notesSlide" Target="../notesSlides/notesSlide9.xml"/><Relationship Id="rId1" Type="http://schemas.openxmlformats.org/officeDocument/2006/relationships/slideLayout" Target="../slideLayouts/slideLayout2.xml"/><Relationship Id="rId11" Type="http://schemas.openxmlformats.org/officeDocument/2006/relationships/diagramData" Target="../diagrams/data5.xml"/><Relationship Id="rId15" Type="http://schemas.microsoft.com/office/2007/relationships/diagramDrawing" Target="../diagrams/drawing5.xml"/><Relationship Id="rId10" Type="http://schemas.openxmlformats.org/officeDocument/2006/relationships/image" Target="../media/image30.png"/><Relationship Id="rId9" Type="http://schemas.openxmlformats.org/officeDocument/2006/relationships/image" Target="../media/image29.png"/><Relationship Id="rId14" Type="http://schemas.openxmlformats.org/officeDocument/2006/relationships/diagramColors" Target="../diagrams/colors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ctrTitle"/>
          </p:nvPr>
        </p:nvSpPr>
        <p:spPr>
          <a:xfrm>
            <a:off x="0" y="836713"/>
            <a:ext cx="12192000" cy="1152128"/>
          </a:xfrm>
          <a:ln/>
        </p:spPr>
        <p:txBody>
          <a:bodyPr vert="horz" wrap="square" lIns="91440" tIns="45720" rIns="91440" bIns="45720" numCol="1" anchor="ctr" anchorCtr="0" compatLnSpc="1">
            <a:prstTxWarp prst="textNoShape">
              <a:avLst/>
            </a:prstTxWarp>
          </a:bodyPr>
          <a:lstStyle/>
          <a:p>
            <a:pPr>
              <a:lnSpc>
                <a:spcPct val="130000"/>
              </a:lnSpc>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de-DE" altLang="x-none" dirty="0">
                <a:solidFill>
                  <a:srgbClr val="010000"/>
                </a:solidFill>
              </a:rPr>
              <a:t>Verbesserung der Sortiergenauigkeit eines Optischen Sortierers</a:t>
            </a:r>
            <a:br>
              <a:rPr lang="de-DE" altLang="x-none" dirty="0">
                <a:solidFill>
                  <a:srgbClr val="010000"/>
                </a:solidFill>
              </a:rPr>
            </a:br>
            <a:r>
              <a:rPr lang="de-DE" altLang="x-none" dirty="0">
                <a:solidFill>
                  <a:srgbClr val="010000"/>
                </a:solidFill>
              </a:rPr>
              <a:t>mit Hilfe einer Geregelten Materialrückführung</a:t>
            </a:r>
          </a:p>
        </p:txBody>
      </p:sp>
      <p:sp>
        <p:nvSpPr>
          <p:cNvPr id="5123" name="Rectangle 3"/>
          <p:cNvSpPr>
            <a:spLocks noGrp="1" noChangeArrowheads="1"/>
          </p:cNvSpPr>
          <p:nvPr>
            <p:ph type="subTitle" idx="1"/>
          </p:nvPr>
        </p:nvSpPr>
        <p:spPr>
          <a:ln/>
        </p:spPr>
        <p:txBody>
          <a:bodyPr vert="horz" wrap="square" lIns="91440" tIns="45720" rIns="91440" bIns="45720" numCol="1" anchor="t" anchorCtr="0" compatLnSpc="1">
            <a:prstTxWarp prst="textNoShape">
              <a:avLst/>
            </a:prstTxWarp>
          </a:bodyPr>
          <a:lstStyle/>
          <a:p>
            <a:pPr marL="0" indent="0" algn="ctr">
              <a:spcBef>
                <a:spcPts val="45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altLang="x-none" sz="1800" dirty="0">
                <a:latin typeface="+mj-lt"/>
              </a:rPr>
              <a:t>Intelligent Sensor-Actuator-Systems Laboratory (ISAS)</a:t>
            </a:r>
          </a:p>
          <a:p>
            <a:pPr marL="0" indent="0" algn="ctr">
              <a:spcBef>
                <a:spcPts val="45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altLang="x-none" sz="1800" dirty="0">
                <a:latin typeface="+mj-lt"/>
              </a:rPr>
              <a:t>Institute for </a:t>
            </a:r>
            <a:r>
              <a:rPr lang="en-US" altLang="x-none" sz="1800" dirty="0" err="1">
                <a:latin typeface="+mj-lt"/>
              </a:rPr>
              <a:t>Anthropomatics</a:t>
            </a:r>
            <a:r>
              <a:rPr lang="en-US" altLang="x-none" sz="1800" dirty="0">
                <a:latin typeface="+mj-lt"/>
              </a:rPr>
              <a:t> and Robotics</a:t>
            </a:r>
          </a:p>
          <a:p>
            <a:pPr marL="0" indent="0" algn="ctr">
              <a:spcBef>
                <a:spcPts val="45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altLang="x-none" sz="1800" dirty="0">
                <a:latin typeface="+mj-lt"/>
              </a:rPr>
              <a:t>Karlsruhe Institute of Technology (KIT)</a:t>
            </a:r>
          </a:p>
          <a:p>
            <a:pPr marL="0" indent="0" algn="ctr">
              <a:spcBef>
                <a:spcPts val="45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r>
              <a:rPr lang="de-DE" altLang="x-none" sz="1800" dirty="0">
                <a:latin typeface="+mj-lt"/>
              </a:rPr>
              <a:t>Karlsruhe, Germany</a:t>
            </a:r>
          </a:p>
          <a:p>
            <a:pPr marL="0" indent="0" algn="ctr">
              <a:spcBef>
                <a:spcPts val="45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endParaRPr lang="de-DE" altLang="x-none" sz="1800" dirty="0">
              <a:latin typeface="+mj-lt"/>
            </a:endParaRPr>
          </a:p>
          <a:p>
            <a:pPr marL="0" indent="0" algn="ctr">
              <a:spcBef>
                <a:spcPts val="45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endParaRPr lang="de-DE" altLang="x-none" sz="1800" dirty="0">
              <a:latin typeface="+mj-lt"/>
            </a:endParaRPr>
          </a:p>
          <a:p>
            <a:pPr marL="0" indent="0" algn="ctr">
              <a:spcBef>
                <a:spcPts val="45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r>
              <a:rPr lang="de-DE" altLang="x-none" sz="1800" b="1" dirty="0">
                <a:latin typeface="+mj-lt"/>
              </a:rPr>
              <a:t>isas.iar.kit.edu</a:t>
            </a:r>
          </a:p>
          <a:p>
            <a:pPr marL="0" indent="0" algn="ctr">
              <a:spcBef>
                <a:spcPts val="45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altLang="x-none" sz="1800" dirty="0">
              <a:latin typeface="+mj-lt"/>
            </a:endParaRPr>
          </a:p>
          <a:p>
            <a:pPr marL="0" indent="0" algn="ctr">
              <a:spcBef>
                <a:spcPts val="45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altLang="x-none" sz="1800" dirty="0">
              <a:latin typeface="+mj-lt"/>
            </a:endParaRPr>
          </a:p>
        </p:txBody>
      </p:sp>
      <p:sp>
        <p:nvSpPr>
          <p:cNvPr id="5122" name="Text Box 2"/>
          <p:cNvSpPr txBox="1">
            <a:spLocks noChangeArrowheads="1"/>
          </p:cNvSpPr>
          <p:nvPr/>
        </p:nvSpPr>
        <p:spPr bwMode="auto">
          <a:xfrm>
            <a:off x="0" y="2348880"/>
            <a:ext cx="12192000" cy="1266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10000"/>
                </a:solidFill>
                <a:latin typeface="Times New Roman" pitchFamily="16"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10000"/>
                </a:solidFill>
                <a:latin typeface="Times New Roman" pitchFamily="16"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10000"/>
                </a:solidFill>
                <a:latin typeface="Times New Roman" pitchFamily="16"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10000"/>
                </a:solidFill>
                <a:latin typeface="Times New Roman" pitchFamily="16"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10000"/>
                </a:solidFill>
                <a:latin typeface="Times New Roman" pitchFamily="16" charset="0"/>
                <a:cs typeface="DejaVu Sans" charset="0"/>
              </a:defRPr>
            </a:lvl5pPr>
            <a:lvl6pPr marL="25146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10000"/>
                </a:solidFill>
                <a:latin typeface="Times New Roman" pitchFamily="16" charset="0"/>
                <a:cs typeface="DejaVu Sans" charset="0"/>
              </a:defRPr>
            </a:lvl6pPr>
            <a:lvl7pPr marL="29718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10000"/>
                </a:solidFill>
                <a:latin typeface="Times New Roman" pitchFamily="16" charset="0"/>
                <a:cs typeface="DejaVu Sans" charset="0"/>
              </a:defRPr>
            </a:lvl7pPr>
            <a:lvl8pPr marL="34290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10000"/>
                </a:solidFill>
                <a:latin typeface="Times New Roman" pitchFamily="16" charset="0"/>
                <a:cs typeface="DejaVu Sans" charset="0"/>
              </a:defRPr>
            </a:lvl8pPr>
            <a:lvl9pPr marL="3886200" indent="-228600" defTabSz="457200"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10000"/>
                </a:solidFill>
                <a:latin typeface="Times New Roman" pitchFamily="16" charset="0"/>
                <a:cs typeface="DejaVu Sans" charset="0"/>
              </a:defRPr>
            </a:lvl9pPr>
          </a:lstStyle>
          <a:p>
            <a:pPr algn="ctr">
              <a:lnSpc>
                <a:spcPct val="80000"/>
              </a:lnSpc>
              <a:spcBef>
                <a:spcPts val="600"/>
              </a:spcBef>
              <a:buClrTx/>
              <a:defRPr/>
            </a:pPr>
            <a:r>
              <a:rPr lang="de-DE" altLang="x-none" sz="2400" b="1" dirty="0">
                <a:solidFill>
                  <a:schemeClr val="accent5">
                    <a:lumMod val="50000"/>
                  </a:schemeClr>
                </a:solidFill>
                <a:latin typeface="Arial" charset="0"/>
              </a:rPr>
              <a:t>Jonathan Vieth</a:t>
            </a:r>
            <a:endParaRPr lang="de-DE" altLang="x-none" sz="2400" b="1" dirty="0">
              <a:solidFill>
                <a:srgbClr val="666699"/>
              </a:solidFill>
              <a:latin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4">
            <a:extLst>
              <a:ext uri="{FF2B5EF4-FFF2-40B4-BE49-F238E27FC236}">
                <a16:creationId xmlns:a16="http://schemas.microsoft.com/office/drawing/2014/main" id="{CAB61AC4-1D06-41CB-B201-DF4487D3C7B5}"/>
              </a:ext>
            </a:extLst>
          </p:cNvPr>
          <p:cNvSpPr>
            <a:spLocks noGrp="1"/>
          </p:cNvSpPr>
          <p:nvPr>
            <p:ph type="title"/>
          </p:nvPr>
        </p:nvSpPr>
        <p:spPr/>
        <p:txBody>
          <a:bodyPr/>
          <a:lstStyle/>
          <a:p>
            <a:r>
              <a:rPr lang="de-DE" dirty="0"/>
              <a:t>Systemanalyse</a:t>
            </a:r>
          </a:p>
        </p:txBody>
      </p:sp>
      <p:pic>
        <p:nvPicPr>
          <p:cNvPr id="67" name="Inhaltsplatzhalter 9">
            <a:extLst>
              <a:ext uri="{FF2B5EF4-FFF2-40B4-BE49-F238E27FC236}">
                <a16:creationId xmlns:a16="http://schemas.microsoft.com/office/drawing/2014/main" id="{84F6950C-0B2D-4E85-8DF1-62558DDC7C46}"/>
              </a:ext>
            </a:extLst>
          </p:cNvPr>
          <p:cNvPicPr>
            <a:picLocks noChangeAspect="1"/>
          </p:cNvPicPr>
          <p:nvPr/>
        </p:nvPicPr>
        <p:blipFill>
          <a:blip r:embed="rId3"/>
          <a:stretch>
            <a:fillRect/>
          </a:stretch>
        </p:blipFill>
        <p:spPr bwMode="auto">
          <a:xfrm>
            <a:off x="2694153" y="1916832"/>
            <a:ext cx="6803693" cy="3578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hteck 6">
            <a:extLst>
              <a:ext uri="{FF2B5EF4-FFF2-40B4-BE49-F238E27FC236}">
                <a16:creationId xmlns:a16="http://schemas.microsoft.com/office/drawing/2014/main" id="{DD8A8A0D-7E96-4F07-B819-6B114C2C28AC}"/>
              </a:ext>
            </a:extLst>
          </p:cNvPr>
          <p:cNvSpPr/>
          <p:nvPr/>
        </p:nvSpPr>
        <p:spPr bwMode="auto">
          <a:xfrm>
            <a:off x="2568664" y="1412776"/>
            <a:ext cx="3960440" cy="4176464"/>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400" b="1" i="0" u="none" strike="noStrike" cap="none" normalizeH="0" baseline="0" dirty="0">
                <a:ln>
                  <a:noFill/>
                </a:ln>
                <a:solidFill>
                  <a:schemeClr val="accent1"/>
                </a:solidFill>
                <a:effectLst/>
                <a:latin typeface="+mn-lt"/>
                <a:cs typeface="DejaVu Sans" charset="0"/>
              </a:rPr>
              <a:t>Partikel Hinzufügen</a:t>
            </a:r>
          </a:p>
        </p:txBody>
      </p:sp>
      <p:sp>
        <p:nvSpPr>
          <p:cNvPr id="68" name="Rechteck 67">
            <a:extLst>
              <a:ext uri="{FF2B5EF4-FFF2-40B4-BE49-F238E27FC236}">
                <a16:creationId xmlns:a16="http://schemas.microsoft.com/office/drawing/2014/main" id="{664441A9-C9C3-4D5F-8BC8-619391858CB2}"/>
              </a:ext>
            </a:extLst>
          </p:cNvPr>
          <p:cNvSpPr/>
          <p:nvPr/>
        </p:nvSpPr>
        <p:spPr bwMode="auto">
          <a:xfrm>
            <a:off x="6563228" y="1412776"/>
            <a:ext cx="3960000" cy="4176464"/>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400" b="1" i="0" u="none" strike="noStrike" cap="none" normalizeH="0" baseline="0" dirty="0">
                <a:ln>
                  <a:noFill/>
                </a:ln>
                <a:solidFill>
                  <a:schemeClr val="accent2"/>
                </a:solidFill>
                <a:effectLst/>
                <a:latin typeface="+mn-lt"/>
                <a:cs typeface="DejaVu Sans" charset="0"/>
              </a:rPr>
              <a:t>Partikel Entfernen</a:t>
            </a:r>
          </a:p>
        </p:txBody>
      </p:sp>
      <p:graphicFrame>
        <p:nvGraphicFramePr>
          <p:cNvPr id="8" name="Diagramm 7">
            <a:extLst>
              <a:ext uri="{FF2B5EF4-FFF2-40B4-BE49-F238E27FC236}">
                <a16:creationId xmlns:a16="http://schemas.microsoft.com/office/drawing/2014/main" id="{51D7C808-9C66-48C1-A68F-F79D694211B7}"/>
              </a:ext>
            </a:extLst>
          </p:cNvPr>
          <p:cNvGraphicFramePr/>
          <p:nvPr>
            <p:extLst>
              <p:ext uri="{D42A27DB-BD31-4B8C-83A1-F6EECF244321}">
                <p14:modId xmlns:p14="http://schemas.microsoft.com/office/powerpoint/2010/main" val="1623922809"/>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13774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nhaltsplatzhalter 12">
            <a:extLst>
              <a:ext uri="{FF2B5EF4-FFF2-40B4-BE49-F238E27FC236}">
                <a16:creationId xmlns:a16="http://schemas.microsoft.com/office/drawing/2014/main" id="{F3799B08-CCC3-41CC-851A-5955C0E9E7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6832" y="2128407"/>
            <a:ext cx="4176629" cy="2089788"/>
          </a:xfrm>
          <a:prstGeom prst="rect">
            <a:avLst/>
          </a:prstGeom>
        </p:spPr>
      </p:pic>
      <p:sp>
        <p:nvSpPr>
          <p:cNvPr id="15" name="Titel 4">
            <a:extLst>
              <a:ext uri="{FF2B5EF4-FFF2-40B4-BE49-F238E27FC236}">
                <a16:creationId xmlns:a16="http://schemas.microsoft.com/office/drawing/2014/main" id="{CAB61AC4-1D06-41CB-B201-DF4487D3C7B5}"/>
              </a:ext>
            </a:extLst>
          </p:cNvPr>
          <p:cNvSpPr>
            <a:spLocks noGrp="1"/>
          </p:cNvSpPr>
          <p:nvPr>
            <p:ph type="title"/>
          </p:nvPr>
        </p:nvSpPr>
        <p:spPr/>
        <p:txBody>
          <a:bodyPr/>
          <a:lstStyle/>
          <a:p>
            <a:r>
              <a:rPr lang="de-DE" dirty="0"/>
              <a:t>Systemanalyse</a:t>
            </a:r>
          </a:p>
        </p:txBody>
      </p:sp>
      <p:sp>
        <p:nvSpPr>
          <p:cNvPr id="17" name="Rechteck 16">
            <a:extLst>
              <a:ext uri="{FF2B5EF4-FFF2-40B4-BE49-F238E27FC236}">
                <a16:creationId xmlns:a16="http://schemas.microsoft.com/office/drawing/2014/main" id="{984747C9-87DA-4BE1-A881-D6F2080621A2}"/>
              </a:ext>
            </a:extLst>
          </p:cNvPr>
          <p:cNvSpPr/>
          <p:nvPr/>
        </p:nvSpPr>
        <p:spPr bwMode="auto">
          <a:xfrm>
            <a:off x="1991544" y="1411422"/>
            <a:ext cx="3960440" cy="3241714"/>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400" b="1" i="0" u="none" strike="noStrike" cap="none" normalizeH="0" baseline="0" dirty="0">
                <a:ln>
                  <a:noFill/>
                </a:ln>
                <a:solidFill>
                  <a:schemeClr val="accent1"/>
                </a:solidFill>
                <a:effectLst/>
                <a:latin typeface="+mn-lt"/>
                <a:cs typeface="DejaVu Sans" charset="0"/>
              </a:rPr>
              <a:t>Partikel Hinzufügen</a:t>
            </a:r>
          </a:p>
        </p:txBody>
      </p:sp>
      <p:sp>
        <p:nvSpPr>
          <p:cNvPr id="18" name="Rechteck 17">
            <a:extLst>
              <a:ext uri="{FF2B5EF4-FFF2-40B4-BE49-F238E27FC236}">
                <a16:creationId xmlns:a16="http://schemas.microsoft.com/office/drawing/2014/main" id="{8913375D-E62F-434C-9D67-768269163C36}"/>
              </a:ext>
            </a:extLst>
          </p:cNvPr>
          <p:cNvSpPr/>
          <p:nvPr/>
        </p:nvSpPr>
        <p:spPr bwMode="auto">
          <a:xfrm>
            <a:off x="6563228" y="1412776"/>
            <a:ext cx="3960000" cy="3240360"/>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400" b="1" i="0" u="none" strike="noStrike" cap="none" normalizeH="0" baseline="0" dirty="0">
                <a:ln>
                  <a:noFill/>
                </a:ln>
                <a:solidFill>
                  <a:schemeClr val="accent2"/>
                </a:solidFill>
                <a:effectLst/>
                <a:latin typeface="+mn-lt"/>
                <a:cs typeface="DejaVu Sans" charset="0"/>
              </a:rPr>
              <a:t>Partikel Entfernen</a:t>
            </a:r>
          </a:p>
        </p:txBody>
      </p:sp>
      <p:sp>
        <p:nvSpPr>
          <p:cNvPr id="8" name="Rechteck 7">
            <a:extLst>
              <a:ext uri="{FF2B5EF4-FFF2-40B4-BE49-F238E27FC236}">
                <a16:creationId xmlns:a16="http://schemas.microsoft.com/office/drawing/2014/main" id="{AB36164A-36F7-413F-91D9-E368773DFB57}"/>
              </a:ext>
            </a:extLst>
          </p:cNvPr>
          <p:cNvSpPr/>
          <p:nvPr/>
        </p:nvSpPr>
        <p:spPr bwMode="auto">
          <a:xfrm>
            <a:off x="1991544" y="4869160"/>
            <a:ext cx="8531684" cy="720080"/>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de-DE" sz="2400" b="1" dirty="0">
                <a:latin typeface="+mn-lt"/>
              </a:rPr>
              <a:t>Berücksichtigung beider Effekte</a:t>
            </a:r>
            <a:endParaRPr kumimoji="0" lang="de-DE" sz="2400" b="1" i="0" u="none" strike="noStrike" cap="none" normalizeH="0" baseline="0" dirty="0">
              <a:ln>
                <a:noFill/>
              </a:ln>
              <a:solidFill>
                <a:schemeClr val="bg1"/>
              </a:solidFill>
              <a:effectLst/>
              <a:latin typeface="+mn-lt"/>
              <a:cs typeface="DejaVu Sans" charset="0"/>
            </a:endParaRPr>
          </a:p>
        </p:txBody>
      </p:sp>
      <p:pic>
        <p:nvPicPr>
          <p:cNvPr id="20" name="Inhaltsplatzhalter 15">
            <a:extLst>
              <a:ext uri="{FF2B5EF4-FFF2-40B4-BE49-F238E27FC236}">
                <a16:creationId xmlns:a16="http://schemas.microsoft.com/office/drawing/2014/main" id="{8AB136B9-C3F5-4545-8CF3-841DE97343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7300352" y="1930425"/>
            <a:ext cx="2485752" cy="2485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Diagramm 9">
            <a:extLst>
              <a:ext uri="{FF2B5EF4-FFF2-40B4-BE49-F238E27FC236}">
                <a16:creationId xmlns:a16="http://schemas.microsoft.com/office/drawing/2014/main" id="{EAB389D3-CD66-48CC-AF8E-B5DA38302F7F}"/>
              </a:ext>
            </a:extLst>
          </p:cNvPr>
          <p:cNvGraphicFramePr/>
          <p:nvPr>
            <p:extLst>
              <p:ext uri="{D42A27DB-BD31-4B8C-83A1-F6EECF244321}">
                <p14:modId xmlns:p14="http://schemas.microsoft.com/office/powerpoint/2010/main" val="1486433812"/>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92908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4C540FBD-AC97-4388-8353-8E24730F05E6}"/>
                  </a:ext>
                </a:extLst>
              </p:cNvPr>
              <p:cNvSpPr>
                <a:spLocks noGrp="1"/>
              </p:cNvSpPr>
              <p:nvPr>
                <p:ph idx="1"/>
              </p:nvPr>
            </p:nvSpPr>
            <p:spPr/>
            <p:txBody>
              <a:bodyPr/>
              <a:lstStyle/>
              <a:p>
                <a:pPr>
                  <a:buFont typeface="Arial" panose="020B0604020202020204" pitchFamily="34" charset="0"/>
                  <a:buChar char="•"/>
                </a:pPr>
                <a:r>
                  <a:rPr lang="de-DE" dirty="0"/>
                  <a:t>System befindet sich im </a:t>
                </a:r>
                <a:r>
                  <a:rPr lang="de-DE" b="1" dirty="0"/>
                  <a:t>Steady-State</a:t>
                </a:r>
              </a:p>
              <a:p>
                <a:pPr>
                  <a:buFont typeface="Arial" panose="020B0604020202020204" pitchFamily="34" charset="0"/>
                  <a:buChar char="•"/>
                </a:pPr>
                <a:r>
                  <a:rPr lang="de-DE" dirty="0"/>
                  <a:t>Kennlinien </a:t>
                </a:r>
                <a14:m>
                  <m:oMath xmlns:m="http://schemas.openxmlformats.org/officeDocument/2006/math">
                    <m:r>
                      <a:rPr lang="de-DE" i="1">
                        <a:latin typeface="Cambria Math" panose="02040503050406030204" pitchFamily="18" charset="0"/>
                      </a:rPr>
                      <m:t>𝜖</m:t>
                    </m:r>
                  </m:oMath>
                </a14:m>
                <a:r>
                  <a:rPr lang="de-DE" dirty="0"/>
                  <a:t> und </a:t>
                </a:r>
                <a14:m>
                  <m:oMath xmlns:m="http://schemas.openxmlformats.org/officeDocument/2006/math">
                    <m:r>
                      <a:rPr lang="de-DE" i="1">
                        <a:latin typeface="Cambria Math" panose="02040503050406030204" pitchFamily="18" charset="0"/>
                      </a:rPr>
                      <m:t>𝜁</m:t>
                    </m:r>
                  </m:oMath>
                </a14:m>
                <a:r>
                  <a:rPr lang="de-DE" dirty="0"/>
                  <a:t> sind konstant und damit unabhängig von </a:t>
                </a:r>
                <a14:m>
                  <m:oMath xmlns:m="http://schemas.openxmlformats.org/officeDocument/2006/math">
                    <m:bar>
                      <m:barPr>
                        <m:ctrlPr>
                          <a:rPr lang="de-DE" i="1">
                            <a:latin typeface="Cambria Math" panose="02040503050406030204" pitchFamily="18" charset="0"/>
                          </a:rPr>
                        </m:ctrlPr>
                      </m:barPr>
                      <m:e>
                        <m:r>
                          <a:rPr lang="de-DE" i="1">
                            <a:latin typeface="Cambria Math" panose="02040503050406030204" pitchFamily="18" charset="0"/>
                          </a:rPr>
                          <m:t>𝑞</m:t>
                        </m:r>
                      </m:e>
                    </m:bar>
                  </m:oMath>
                </a14:m>
                <a:r>
                  <a:rPr lang="de-DE" dirty="0"/>
                  <a:t> und </a:t>
                </a:r>
                <a14:m>
                  <m:oMath xmlns:m="http://schemas.openxmlformats.org/officeDocument/2006/math">
                    <m:bar>
                      <m:barPr>
                        <m:ctrlPr>
                          <a:rPr lang="de-DE" i="1">
                            <a:latin typeface="Cambria Math" panose="02040503050406030204" pitchFamily="18" charset="0"/>
                          </a:rPr>
                        </m:ctrlPr>
                      </m:barPr>
                      <m:e>
                        <m:r>
                          <a:rPr lang="de-DE" i="1">
                            <a:latin typeface="Cambria Math" panose="02040503050406030204" pitchFamily="18" charset="0"/>
                          </a:rPr>
                          <m:t>𝑢</m:t>
                        </m:r>
                      </m:e>
                    </m:bar>
                  </m:oMath>
                </a14:m>
                <a:endParaRPr lang="de-DE" dirty="0"/>
              </a:p>
              <a:p>
                <a:pPr>
                  <a:buFont typeface="Arial" panose="020B0604020202020204" pitchFamily="34" charset="0"/>
                  <a:buChar char="•"/>
                </a:pPr>
                <a:endParaRPr lang="de-DE" dirty="0"/>
              </a:p>
            </p:txBody>
          </p:sp>
        </mc:Choice>
        <mc:Fallback xmlns="">
          <p:sp>
            <p:nvSpPr>
              <p:cNvPr id="8" name="Inhaltsplatzhalter 7">
                <a:extLst>
                  <a:ext uri="{FF2B5EF4-FFF2-40B4-BE49-F238E27FC236}">
                    <a16:creationId xmlns:a16="http://schemas.microsoft.com/office/drawing/2014/main" id="{4C540FBD-AC97-4388-8353-8E24730F05E6}"/>
                  </a:ext>
                </a:extLst>
              </p:cNvPr>
              <p:cNvSpPr>
                <a:spLocks noGrp="1" noRot="1" noChangeAspect="1" noMove="1" noResize="1" noEditPoints="1" noAdjustHandles="1" noChangeArrowheads="1" noChangeShapeType="1" noTextEdit="1"/>
              </p:cNvSpPr>
              <p:nvPr>
                <p:ph idx="1"/>
              </p:nvPr>
            </p:nvSpPr>
            <p:spPr>
              <a:blipFill>
                <a:blip r:embed="rId3"/>
                <a:stretch>
                  <a:fillRect l="-778" t="-1074"/>
                </a:stretch>
              </a:blipFill>
            </p:spPr>
            <p:txBody>
              <a:bodyPr/>
              <a:lstStyle/>
              <a:p>
                <a:r>
                  <a:rPr lang="de-DE">
                    <a:noFill/>
                  </a:rPr>
                  <a:t> </a:t>
                </a:r>
              </a:p>
            </p:txBody>
          </p:sp>
        </mc:Fallback>
      </mc:AlternateContent>
      <p:pic>
        <p:nvPicPr>
          <p:cNvPr id="14" name="Inhaltsplatzhalter 12">
            <a:extLst>
              <a:ext uri="{FF2B5EF4-FFF2-40B4-BE49-F238E27FC236}">
                <a16:creationId xmlns:a16="http://schemas.microsoft.com/office/drawing/2014/main" id="{D923452A-79BD-4F51-A1DA-7CF23D5EEE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6040" y="2523488"/>
            <a:ext cx="3037232" cy="1519688"/>
          </a:xfrm>
          <a:prstGeom prst="rect">
            <a:avLst/>
          </a:prstGeom>
        </p:spPr>
      </p:pic>
      <p:sp>
        <p:nvSpPr>
          <p:cNvPr id="7" name="Titel 6">
            <a:extLst>
              <a:ext uri="{FF2B5EF4-FFF2-40B4-BE49-F238E27FC236}">
                <a16:creationId xmlns:a16="http://schemas.microsoft.com/office/drawing/2014/main" id="{F6CD6913-2700-4B05-9EEA-3D043EC64A63}"/>
              </a:ext>
            </a:extLst>
          </p:cNvPr>
          <p:cNvSpPr>
            <a:spLocks noGrp="1"/>
          </p:cNvSpPr>
          <p:nvPr>
            <p:ph type="title"/>
          </p:nvPr>
        </p:nvSpPr>
        <p:spPr/>
        <p:txBody>
          <a:bodyPr/>
          <a:lstStyle/>
          <a:p>
            <a:r>
              <a:rPr lang="de-DE" dirty="0"/>
              <a:t>Steady-State Analyse - Annahmen</a:t>
            </a:r>
          </a:p>
        </p:txBody>
      </p:sp>
      <p:grpSp>
        <p:nvGrpSpPr>
          <p:cNvPr id="5" name="Gruppieren 4">
            <a:extLst>
              <a:ext uri="{FF2B5EF4-FFF2-40B4-BE49-F238E27FC236}">
                <a16:creationId xmlns:a16="http://schemas.microsoft.com/office/drawing/2014/main" id="{2368F7F2-0DCD-4B6E-A218-5F0A2E50EC28}"/>
              </a:ext>
            </a:extLst>
          </p:cNvPr>
          <p:cNvGrpSpPr/>
          <p:nvPr/>
        </p:nvGrpSpPr>
        <p:grpSpPr>
          <a:xfrm>
            <a:off x="1055440" y="4148537"/>
            <a:ext cx="3731685" cy="1368695"/>
            <a:chOff x="1470004" y="94181"/>
            <a:chExt cx="3731685" cy="1440377"/>
          </a:xfrm>
        </p:grpSpPr>
        <p:sp>
          <p:nvSpPr>
            <p:cNvPr id="12" name="Rechteck: abgerundete Ecken 11">
              <a:extLst>
                <a:ext uri="{FF2B5EF4-FFF2-40B4-BE49-F238E27FC236}">
                  <a16:creationId xmlns:a16="http://schemas.microsoft.com/office/drawing/2014/main" id="{6C8A0E8F-8DC8-4879-98A4-8BADFBBC713A}"/>
                </a:ext>
              </a:extLst>
            </p:cNvPr>
            <p:cNvSpPr/>
            <p:nvPr/>
          </p:nvSpPr>
          <p:spPr>
            <a:xfrm>
              <a:off x="1470004" y="94181"/>
              <a:ext cx="3731685" cy="1440377"/>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13" name="Rechteck: abgerundete Ecken 4">
                  <a:extLst>
                    <a:ext uri="{FF2B5EF4-FFF2-40B4-BE49-F238E27FC236}">
                      <a16:creationId xmlns:a16="http://schemas.microsoft.com/office/drawing/2014/main" id="{B961F712-D6A1-4052-855C-FCFFA1B62806}"/>
                    </a:ext>
                  </a:extLst>
                </p:cNvPr>
                <p:cNvSpPr txBox="1"/>
                <p:nvPr/>
              </p:nvSpPr>
              <p:spPr>
                <a:xfrm>
                  <a:off x="1540330" y="164507"/>
                  <a:ext cx="3591033" cy="1299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bar>
                          <m:barPr>
                            <m:ctrlPr>
                              <a:rPr lang="de-DE" sz="1800" i="1" kern="1200" smtClean="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𝑞</m:t>
                            </m:r>
                          </m:e>
                        </m:bar>
                        <m:d>
                          <m:dPr>
                            <m:ctrlPr>
                              <a:rPr lang="de-DE" sz="1800" i="1" kern="1200">
                                <a:solidFill>
                                  <a:schemeClr val="tx1"/>
                                </a:solidFill>
                                <a:latin typeface="Cambria Math" panose="02040503050406030204" pitchFamily="18" charset="0"/>
                              </a:rPr>
                            </m:ctrlPr>
                          </m:dPr>
                          <m:e>
                            <m:r>
                              <a:rPr lang="de-DE" sz="1800" i="1" kern="1200">
                                <a:solidFill>
                                  <a:schemeClr val="tx1"/>
                                </a:solidFill>
                                <a:latin typeface="Cambria Math" panose="02040503050406030204" pitchFamily="18" charset="0"/>
                              </a:rPr>
                              <m:t>𝑡</m:t>
                            </m:r>
                            <m:r>
                              <a:rPr lang="de-DE" sz="1800" i="1" kern="1200">
                                <a:solidFill>
                                  <a:schemeClr val="tx1"/>
                                </a:solidFill>
                                <a:latin typeface="Cambria Math" panose="02040503050406030204" pitchFamily="18" charset="0"/>
                              </a:rPr>
                              <m:t>+</m:t>
                            </m:r>
                            <m:sSub>
                              <m:sSubPr>
                                <m:ctrlPr>
                                  <a:rPr lang="de-DE" sz="1800" i="1" kern="1200">
                                    <a:solidFill>
                                      <a:schemeClr val="tx1"/>
                                    </a:solidFill>
                                    <a:latin typeface="Cambria Math" panose="02040503050406030204" pitchFamily="18" charset="0"/>
                                  </a:rPr>
                                </m:ctrlPr>
                              </m:sSubPr>
                              <m:e>
                                <m:r>
                                  <a:rPr lang="de-DE" sz="1800" i="1" kern="1200">
                                    <a:solidFill>
                                      <a:schemeClr val="tx1"/>
                                    </a:solidFill>
                                    <a:latin typeface="Cambria Math" panose="02040503050406030204" pitchFamily="18" charset="0"/>
                                  </a:rPr>
                                  <m:t>𝜏</m:t>
                                </m:r>
                              </m:e>
                              <m:sub>
                                <m:r>
                                  <a:rPr lang="de-DE" sz="1800" i="1" kern="1200">
                                    <a:solidFill>
                                      <a:schemeClr val="tx1"/>
                                    </a:solidFill>
                                    <a:latin typeface="Cambria Math" panose="02040503050406030204" pitchFamily="18" charset="0"/>
                                  </a:rPr>
                                  <m:t>𝐴</m:t>
                                </m:r>
                              </m:sub>
                            </m:sSub>
                          </m:e>
                        </m:d>
                        <m:r>
                          <m:rPr>
                            <m:aln/>
                          </m:rPr>
                          <a:rPr lang="de-DE" sz="1800" i="1" kern="1200">
                            <a:solidFill>
                              <a:schemeClr val="tx1"/>
                            </a:solidFill>
                            <a:latin typeface="Cambria Math" panose="02040503050406030204" pitchFamily="18" charset="0"/>
                          </a:rPr>
                          <m:t>=</m:t>
                        </m:r>
                        <m:r>
                          <a:rPr lang="de-DE" sz="1800" b="1" kern="1200">
                            <a:solidFill>
                              <a:schemeClr val="tx1"/>
                            </a:solidFill>
                            <a:latin typeface="Cambria Math" panose="02040503050406030204" pitchFamily="18" charset="0"/>
                          </a:rPr>
                          <m:t>𝐍</m:t>
                        </m:r>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𝑣</m:t>
                            </m:r>
                          </m:e>
                        </m:bar>
                        <m:d>
                          <m:dPr>
                            <m:ctrlPr>
                              <a:rPr lang="de-DE" sz="1800" i="1" kern="1200">
                                <a:solidFill>
                                  <a:schemeClr val="tx1"/>
                                </a:solidFill>
                                <a:latin typeface="Cambria Math" panose="02040503050406030204" pitchFamily="18" charset="0"/>
                              </a:rPr>
                            </m:ctrlPr>
                          </m:dPr>
                          <m:e>
                            <m:r>
                              <a:rPr lang="de-DE" sz="1800" i="1" kern="1200">
                                <a:solidFill>
                                  <a:schemeClr val="tx1"/>
                                </a:solidFill>
                                <a:latin typeface="Cambria Math" panose="02040503050406030204" pitchFamily="18" charset="0"/>
                              </a:rPr>
                              <m:t>𝑡</m:t>
                            </m:r>
                          </m:e>
                        </m:d>
                        <m:r>
                          <a:rPr lang="de-DE" sz="1800" i="1" kern="1200">
                            <a:solidFill>
                              <a:schemeClr val="tx1"/>
                            </a:solidFill>
                            <a:latin typeface="Cambria Math" panose="02040503050406030204" pitchFamily="18" charset="0"/>
                          </a:rPr>
                          <m:t>−</m:t>
                        </m:r>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𝑟</m:t>
                            </m:r>
                          </m:e>
                        </m:bar>
                        <m:d>
                          <m:dPr>
                            <m:ctrlPr>
                              <a:rPr lang="de-DE" sz="1800" i="1" kern="1200">
                                <a:solidFill>
                                  <a:schemeClr val="tx1"/>
                                </a:solidFill>
                                <a:latin typeface="Cambria Math" panose="02040503050406030204" pitchFamily="18" charset="0"/>
                              </a:rPr>
                            </m:ctrlPr>
                          </m:dPr>
                          <m:e>
                            <m:r>
                              <a:rPr lang="de-DE" sz="1800" i="1" kern="1200">
                                <a:solidFill>
                                  <a:schemeClr val="tx1"/>
                                </a:solidFill>
                                <a:latin typeface="Cambria Math" panose="02040503050406030204" pitchFamily="18" charset="0"/>
                              </a:rPr>
                              <m:t>𝑡</m:t>
                            </m:r>
                            <m:r>
                              <a:rPr lang="de-DE" sz="1800" i="1" kern="1200">
                                <a:solidFill>
                                  <a:schemeClr val="tx1"/>
                                </a:solidFill>
                                <a:latin typeface="Cambria Math" panose="02040503050406030204" pitchFamily="18" charset="0"/>
                              </a:rPr>
                              <m:t>+</m:t>
                            </m:r>
                            <m:sSub>
                              <m:sSubPr>
                                <m:ctrlPr>
                                  <a:rPr lang="de-DE" sz="1800" i="1" kern="1200">
                                    <a:solidFill>
                                      <a:schemeClr val="tx1"/>
                                    </a:solidFill>
                                    <a:latin typeface="Cambria Math" panose="02040503050406030204" pitchFamily="18" charset="0"/>
                                  </a:rPr>
                                </m:ctrlPr>
                              </m:sSubPr>
                              <m:e>
                                <m:r>
                                  <a:rPr lang="de-DE" sz="1800" i="1" kern="1200">
                                    <a:solidFill>
                                      <a:schemeClr val="tx1"/>
                                    </a:solidFill>
                                    <a:latin typeface="Cambria Math" panose="02040503050406030204" pitchFamily="18" charset="0"/>
                                  </a:rPr>
                                  <m:t>𝜏</m:t>
                                </m:r>
                              </m:e>
                              <m:sub>
                                <m:r>
                                  <a:rPr lang="de-DE" sz="1800" i="1" kern="1200">
                                    <a:solidFill>
                                      <a:schemeClr val="tx1"/>
                                    </a:solidFill>
                                    <a:latin typeface="Cambria Math" panose="02040503050406030204" pitchFamily="18" charset="0"/>
                                  </a:rPr>
                                  <m:t>𝑉𝑅</m:t>
                                </m:r>
                              </m:sub>
                            </m:sSub>
                          </m:e>
                        </m:d>
                      </m:oMath>
                      <m:oMath xmlns:m="http://schemas.openxmlformats.org/officeDocument/2006/math">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𝑦</m:t>
                            </m:r>
                          </m:e>
                        </m:bar>
                        <m:d>
                          <m:dPr>
                            <m:ctrlPr>
                              <a:rPr lang="de-DE" sz="1800" i="1" kern="1200">
                                <a:solidFill>
                                  <a:schemeClr val="tx1"/>
                                </a:solidFill>
                                <a:latin typeface="Cambria Math" panose="02040503050406030204" pitchFamily="18" charset="0"/>
                              </a:rPr>
                            </m:ctrlPr>
                          </m:dPr>
                          <m:e>
                            <m:r>
                              <a:rPr lang="de-DE" sz="1800" i="1" kern="1200">
                                <a:solidFill>
                                  <a:schemeClr val="tx1"/>
                                </a:solidFill>
                                <a:latin typeface="Cambria Math" panose="02040503050406030204" pitchFamily="18" charset="0"/>
                              </a:rPr>
                              <m:t>𝑡</m:t>
                            </m:r>
                            <m:r>
                              <a:rPr lang="de-DE" sz="1800" i="1" kern="1200">
                                <a:solidFill>
                                  <a:schemeClr val="tx1"/>
                                </a:solidFill>
                                <a:latin typeface="Cambria Math" panose="02040503050406030204" pitchFamily="18" charset="0"/>
                              </a:rPr>
                              <m:t>+</m:t>
                            </m:r>
                            <m:sSub>
                              <m:sSubPr>
                                <m:ctrlPr>
                                  <a:rPr lang="de-DE" sz="1800" i="1" kern="1200">
                                    <a:solidFill>
                                      <a:schemeClr val="tx1"/>
                                    </a:solidFill>
                                    <a:latin typeface="Cambria Math" panose="02040503050406030204" pitchFamily="18" charset="0"/>
                                  </a:rPr>
                                </m:ctrlPr>
                              </m:sSubPr>
                              <m:e>
                                <m:r>
                                  <a:rPr lang="de-DE" sz="1800" i="1" kern="1200">
                                    <a:solidFill>
                                      <a:schemeClr val="tx1"/>
                                    </a:solidFill>
                                    <a:latin typeface="Cambria Math" panose="02040503050406030204" pitchFamily="18" charset="0"/>
                                  </a:rPr>
                                  <m:t>𝜏</m:t>
                                </m:r>
                              </m:e>
                              <m:sub>
                                <m:r>
                                  <a:rPr lang="de-DE" sz="1800" i="1" kern="1200">
                                    <a:solidFill>
                                      <a:schemeClr val="tx1"/>
                                    </a:solidFill>
                                    <a:latin typeface="Cambria Math" panose="02040503050406030204" pitchFamily="18" charset="0"/>
                                  </a:rPr>
                                  <m:t>𝑄𝑌</m:t>
                                </m:r>
                              </m:sub>
                            </m:sSub>
                          </m:e>
                        </m:d>
                        <m:r>
                          <m:rPr>
                            <m:aln/>
                          </m:rPr>
                          <a:rPr lang="de-DE" sz="1800" i="1" kern="1200">
                            <a:solidFill>
                              <a:schemeClr val="tx1"/>
                            </a:solidFill>
                            <a:latin typeface="Cambria Math" panose="02040503050406030204" pitchFamily="18" charset="0"/>
                          </a:rPr>
                          <m:t>=</m:t>
                        </m:r>
                        <m:r>
                          <a:rPr lang="de-DE" sz="1800" b="1" kern="1200">
                            <a:solidFill>
                              <a:schemeClr val="tx1"/>
                            </a:solidFill>
                            <a:latin typeface="Cambria Math" panose="02040503050406030204" pitchFamily="18" charset="0"/>
                          </a:rPr>
                          <m:t>𝚪</m:t>
                        </m:r>
                        <m:d>
                          <m:dPr>
                            <m:ctrlPr>
                              <a:rPr lang="de-DE" sz="1800" i="1" kern="1200">
                                <a:solidFill>
                                  <a:schemeClr val="tx1"/>
                                </a:solidFill>
                                <a:latin typeface="Cambria Math" panose="02040503050406030204" pitchFamily="18" charset="0"/>
                              </a:rPr>
                            </m:ctrlPr>
                          </m:dPr>
                          <m:e>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𝑞</m:t>
                                </m:r>
                              </m:e>
                            </m:bar>
                            <m:d>
                              <m:dPr>
                                <m:ctrlPr>
                                  <a:rPr lang="de-DE" sz="1800" i="1" kern="1200">
                                    <a:solidFill>
                                      <a:schemeClr val="tx1"/>
                                    </a:solidFill>
                                    <a:latin typeface="Cambria Math" panose="02040503050406030204" pitchFamily="18" charset="0"/>
                                  </a:rPr>
                                </m:ctrlPr>
                              </m:dPr>
                              <m:e>
                                <m:r>
                                  <a:rPr lang="de-DE" sz="1800" i="1" kern="1200">
                                    <a:solidFill>
                                      <a:schemeClr val="tx1"/>
                                    </a:solidFill>
                                    <a:latin typeface="Cambria Math" panose="02040503050406030204" pitchFamily="18" charset="0"/>
                                  </a:rPr>
                                  <m:t>𝑡</m:t>
                                </m:r>
                              </m:e>
                            </m:d>
                          </m:e>
                        </m:d>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𝑞</m:t>
                            </m:r>
                          </m:e>
                        </m:bar>
                        <m:d>
                          <m:dPr>
                            <m:ctrlPr>
                              <a:rPr lang="de-DE" sz="1800" i="1" kern="1200">
                                <a:solidFill>
                                  <a:schemeClr val="tx1"/>
                                </a:solidFill>
                                <a:latin typeface="Cambria Math" panose="02040503050406030204" pitchFamily="18" charset="0"/>
                              </a:rPr>
                            </m:ctrlPr>
                          </m:dPr>
                          <m:e>
                            <m:r>
                              <a:rPr lang="de-DE" sz="1800" i="1" kern="1200">
                                <a:solidFill>
                                  <a:schemeClr val="tx1"/>
                                </a:solidFill>
                                <a:latin typeface="Cambria Math" panose="02040503050406030204" pitchFamily="18" charset="0"/>
                              </a:rPr>
                              <m:t>𝑡</m:t>
                            </m:r>
                          </m:e>
                        </m:d>
                      </m:oMath>
                      <m:oMath xmlns:m="http://schemas.openxmlformats.org/officeDocument/2006/math">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𝑣</m:t>
                            </m:r>
                          </m:e>
                        </m:bar>
                        <m:d>
                          <m:dPr>
                            <m:ctrlPr>
                              <a:rPr lang="de-DE" sz="1800" i="1" kern="1200">
                                <a:solidFill>
                                  <a:schemeClr val="tx1"/>
                                </a:solidFill>
                                <a:latin typeface="Cambria Math" panose="02040503050406030204" pitchFamily="18" charset="0"/>
                              </a:rPr>
                            </m:ctrlPr>
                          </m:dPr>
                          <m:e>
                            <m:r>
                              <a:rPr lang="de-DE" sz="1800" i="1" kern="1200">
                                <a:solidFill>
                                  <a:schemeClr val="tx1"/>
                                </a:solidFill>
                                <a:latin typeface="Cambria Math" panose="02040503050406030204" pitchFamily="18" charset="0"/>
                              </a:rPr>
                              <m:t>𝑡</m:t>
                            </m:r>
                          </m:e>
                        </m:d>
                        <m:r>
                          <m:rPr>
                            <m:aln/>
                          </m:rPr>
                          <a:rPr lang="de-DE" sz="1800" i="1" kern="1200">
                            <a:solidFill>
                              <a:schemeClr val="tx1"/>
                            </a:solidFill>
                            <a:latin typeface="Cambria Math" panose="02040503050406030204" pitchFamily="18" charset="0"/>
                          </a:rPr>
                          <m:t>=</m:t>
                        </m:r>
                        <m:r>
                          <a:rPr lang="de-DE" sz="1800" b="1" kern="1200">
                            <a:solidFill>
                              <a:schemeClr val="tx1"/>
                            </a:solidFill>
                            <a:latin typeface="Cambria Math" panose="02040503050406030204" pitchFamily="18" charset="0"/>
                          </a:rPr>
                          <m:t>𝐔</m:t>
                        </m:r>
                        <m:d>
                          <m:dPr>
                            <m:ctrlPr>
                              <a:rPr lang="de-DE" sz="1800" i="1" kern="1200">
                                <a:solidFill>
                                  <a:schemeClr val="tx1"/>
                                </a:solidFill>
                                <a:latin typeface="Cambria Math" panose="02040503050406030204" pitchFamily="18" charset="0"/>
                              </a:rPr>
                            </m:ctrlPr>
                          </m:dPr>
                          <m:e>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𝑢</m:t>
                                </m:r>
                              </m:e>
                            </m:bar>
                            <m:d>
                              <m:dPr>
                                <m:ctrlPr>
                                  <a:rPr lang="de-DE" sz="1800" i="1" kern="1200">
                                    <a:solidFill>
                                      <a:schemeClr val="tx1"/>
                                    </a:solidFill>
                                    <a:latin typeface="Cambria Math" panose="02040503050406030204" pitchFamily="18" charset="0"/>
                                  </a:rPr>
                                </m:ctrlPr>
                              </m:dPr>
                              <m:e>
                                <m:r>
                                  <a:rPr lang="de-DE" sz="1800" i="1" kern="1200">
                                    <a:solidFill>
                                      <a:schemeClr val="tx1"/>
                                    </a:solidFill>
                                    <a:latin typeface="Cambria Math" panose="02040503050406030204" pitchFamily="18" charset="0"/>
                                  </a:rPr>
                                  <m:t>𝑡</m:t>
                                </m:r>
                              </m:e>
                            </m:d>
                          </m:e>
                        </m:d>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𝑦</m:t>
                            </m:r>
                          </m:e>
                        </m:bar>
                        <m:d>
                          <m:dPr>
                            <m:ctrlPr>
                              <a:rPr lang="de-DE" sz="1800" i="1" kern="1200">
                                <a:solidFill>
                                  <a:schemeClr val="tx1"/>
                                </a:solidFill>
                                <a:latin typeface="Cambria Math" panose="02040503050406030204" pitchFamily="18" charset="0"/>
                              </a:rPr>
                            </m:ctrlPr>
                          </m:dPr>
                          <m:e>
                            <m:r>
                              <a:rPr lang="de-DE" sz="1800" i="1" kern="1200">
                                <a:solidFill>
                                  <a:schemeClr val="tx1"/>
                                </a:solidFill>
                                <a:latin typeface="Cambria Math" panose="02040503050406030204" pitchFamily="18" charset="0"/>
                              </a:rPr>
                              <m:t>𝑡</m:t>
                            </m:r>
                            <m:r>
                              <a:rPr lang="de-DE" sz="1800" i="1" kern="1200">
                                <a:solidFill>
                                  <a:schemeClr val="tx1"/>
                                </a:solidFill>
                                <a:latin typeface="Cambria Math" panose="02040503050406030204" pitchFamily="18" charset="0"/>
                              </a:rPr>
                              <m:t>−</m:t>
                            </m:r>
                            <m:sSub>
                              <m:sSubPr>
                                <m:ctrlPr>
                                  <a:rPr lang="de-DE" sz="1800" i="1" kern="1200">
                                    <a:solidFill>
                                      <a:schemeClr val="tx1"/>
                                    </a:solidFill>
                                    <a:latin typeface="Cambria Math" panose="02040503050406030204" pitchFamily="18" charset="0"/>
                                  </a:rPr>
                                </m:ctrlPr>
                              </m:sSubPr>
                              <m:e>
                                <m:r>
                                  <a:rPr lang="de-DE" sz="1800" i="1" kern="1200">
                                    <a:solidFill>
                                      <a:schemeClr val="tx1"/>
                                    </a:solidFill>
                                    <a:latin typeface="Cambria Math" panose="02040503050406030204" pitchFamily="18" charset="0"/>
                                  </a:rPr>
                                  <m:t>𝜏</m:t>
                                </m:r>
                              </m:e>
                              <m:sub>
                                <m:r>
                                  <a:rPr lang="de-DE" sz="1800" i="1" kern="1200">
                                    <a:solidFill>
                                      <a:schemeClr val="tx1"/>
                                    </a:solidFill>
                                    <a:latin typeface="Cambria Math" panose="02040503050406030204" pitchFamily="18" charset="0"/>
                                  </a:rPr>
                                  <m:t>𝑌𝑉</m:t>
                                </m:r>
                              </m:sub>
                            </m:sSub>
                          </m:e>
                        </m:d>
                      </m:oMath>
                    </m:oMathPara>
                  </a14:m>
                  <a:endParaRPr lang="de-DE" sz="1800" kern="1200" dirty="0"/>
                </a:p>
              </p:txBody>
            </p:sp>
          </mc:Choice>
          <mc:Fallback xmlns="">
            <p:sp>
              <p:nvSpPr>
                <p:cNvPr id="13" name="Rechteck: abgerundete Ecken 4">
                  <a:extLst>
                    <a:ext uri="{FF2B5EF4-FFF2-40B4-BE49-F238E27FC236}">
                      <a16:creationId xmlns:a16="http://schemas.microsoft.com/office/drawing/2014/main" id="{B961F712-D6A1-4052-855C-FCFFA1B62806}"/>
                    </a:ext>
                  </a:extLst>
                </p:cNvPr>
                <p:cNvSpPr txBox="1">
                  <a:spLocks noRot="1" noChangeAspect="1" noMove="1" noResize="1" noEditPoints="1" noAdjustHandles="1" noChangeArrowheads="1" noChangeShapeType="1" noTextEdit="1"/>
                </p:cNvSpPr>
                <p:nvPr/>
              </p:nvSpPr>
              <p:spPr>
                <a:xfrm>
                  <a:off x="1540330" y="164507"/>
                  <a:ext cx="3591033" cy="1299725"/>
                </a:xfrm>
                <a:prstGeom prst="rect">
                  <a:avLst/>
                </a:prstGeom>
                <a:blipFill>
                  <a:blip r:embed="rId9"/>
                  <a:stretch>
                    <a:fillRect t="-985"/>
                  </a:stretch>
                </a:blipFill>
              </p:spPr>
              <p:txBody>
                <a:bodyPr/>
                <a:lstStyle/>
                <a:p>
                  <a:r>
                    <a:rPr lang="de-DE">
                      <a:noFill/>
                    </a:rPr>
                    <a:t> </a:t>
                  </a:r>
                </a:p>
              </p:txBody>
            </p:sp>
          </mc:Fallback>
        </mc:AlternateContent>
      </p:grpSp>
      <p:grpSp>
        <p:nvGrpSpPr>
          <p:cNvPr id="6" name="Gruppieren 5">
            <a:extLst>
              <a:ext uri="{FF2B5EF4-FFF2-40B4-BE49-F238E27FC236}">
                <a16:creationId xmlns:a16="http://schemas.microsoft.com/office/drawing/2014/main" id="{A9191466-ADB6-412E-92AA-9582E491A9C0}"/>
              </a:ext>
            </a:extLst>
          </p:cNvPr>
          <p:cNvGrpSpPr/>
          <p:nvPr/>
        </p:nvGrpSpPr>
        <p:grpSpPr>
          <a:xfrm>
            <a:off x="5699414" y="4120770"/>
            <a:ext cx="1801256" cy="1396462"/>
            <a:chOff x="4250305" y="1540774"/>
            <a:chExt cx="2519053" cy="1251903"/>
          </a:xfrm>
        </p:grpSpPr>
        <p:sp>
          <p:nvSpPr>
            <p:cNvPr id="10" name="Rechteck: abgerundete Ecken 9">
              <a:extLst>
                <a:ext uri="{FF2B5EF4-FFF2-40B4-BE49-F238E27FC236}">
                  <a16:creationId xmlns:a16="http://schemas.microsoft.com/office/drawing/2014/main" id="{50610037-9607-4F38-BBA4-A5606FCD302C}"/>
                </a:ext>
              </a:extLst>
            </p:cNvPr>
            <p:cNvSpPr/>
            <p:nvPr/>
          </p:nvSpPr>
          <p:spPr>
            <a:xfrm>
              <a:off x="4250305" y="1540774"/>
              <a:ext cx="2519053" cy="1251903"/>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11" name="Rechteck: abgerundete Ecken 6">
                  <a:extLst>
                    <a:ext uri="{FF2B5EF4-FFF2-40B4-BE49-F238E27FC236}">
                      <a16:creationId xmlns:a16="http://schemas.microsoft.com/office/drawing/2014/main" id="{EB7ADA32-89BB-46C3-A06A-2540F7C3B465}"/>
                    </a:ext>
                  </a:extLst>
                </p:cNvPr>
                <p:cNvSpPr txBox="1"/>
                <p:nvPr/>
              </p:nvSpPr>
              <p:spPr>
                <a:xfrm>
                  <a:off x="4311429" y="1601898"/>
                  <a:ext cx="2396805" cy="11296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bar>
                          <m:barPr>
                            <m:ctrlPr>
                              <a:rPr lang="de-DE" sz="1800" i="1" kern="1200" smtClean="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𝑞</m:t>
                            </m:r>
                          </m:e>
                        </m:bar>
                        <m:r>
                          <m:rPr>
                            <m:aln/>
                          </m:rPr>
                          <a:rPr lang="de-DE" sz="1800" i="1" kern="1200">
                            <a:solidFill>
                              <a:schemeClr val="tx1"/>
                            </a:solidFill>
                            <a:latin typeface="Cambria Math" panose="02040503050406030204" pitchFamily="18" charset="0"/>
                          </a:rPr>
                          <m:t>=</m:t>
                        </m:r>
                        <m:r>
                          <a:rPr lang="de-DE" sz="1800" b="1" kern="1200">
                            <a:solidFill>
                              <a:schemeClr val="tx1"/>
                            </a:solidFill>
                            <a:latin typeface="Cambria Math" panose="02040503050406030204" pitchFamily="18" charset="0"/>
                          </a:rPr>
                          <m:t>𝐍</m:t>
                        </m:r>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𝑣</m:t>
                            </m:r>
                          </m:e>
                        </m:bar>
                        <m:r>
                          <a:rPr lang="de-DE" sz="1800" i="1" kern="1200">
                            <a:solidFill>
                              <a:schemeClr val="tx1"/>
                            </a:solidFill>
                            <a:latin typeface="Cambria Math" panose="02040503050406030204" pitchFamily="18" charset="0"/>
                          </a:rPr>
                          <m:t>−</m:t>
                        </m:r>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𝑟</m:t>
                            </m:r>
                          </m:e>
                        </m:bar>
                      </m:oMath>
                      <m:oMath xmlns:m="http://schemas.openxmlformats.org/officeDocument/2006/math">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𝑦</m:t>
                            </m:r>
                          </m:e>
                        </m:bar>
                        <m:r>
                          <m:rPr>
                            <m:aln/>
                          </m:rPr>
                          <a:rPr lang="de-DE" sz="1800" i="1" kern="1200">
                            <a:solidFill>
                              <a:schemeClr val="tx1"/>
                            </a:solidFill>
                            <a:latin typeface="Cambria Math" panose="02040503050406030204" pitchFamily="18" charset="0"/>
                          </a:rPr>
                          <m:t>=</m:t>
                        </m:r>
                        <m:r>
                          <a:rPr lang="de-DE" sz="1800" b="1" kern="1200">
                            <a:solidFill>
                              <a:schemeClr val="tx1"/>
                            </a:solidFill>
                            <a:latin typeface="Cambria Math" panose="02040503050406030204" pitchFamily="18" charset="0"/>
                          </a:rPr>
                          <m:t>𝚪</m:t>
                        </m:r>
                        <m:d>
                          <m:dPr>
                            <m:ctrlPr>
                              <a:rPr lang="de-DE" sz="1800" i="1" kern="1200">
                                <a:solidFill>
                                  <a:schemeClr val="tx1"/>
                                </a:solidFill>
                                <a:latin typeface="Cambria Math" panose="02040503050406030204" pitchFamily="18" charset="0"/>
                              </a:rPr>
                            </m:ctrlPr>
                          </m:dPr>
                          <m:e>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𝑞</m:t>
                                </m:r>
                              </m:e>
                            </m:bar>
                          </m:e>
                        </m:d>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𝑞</m:t>
                            </m:r>
                          </m:e>
                        </m:bar>
                      </m:oMath>
                      <m:oMath xmlns:m="http://schemas.openxmlformats.org/officeDocument/2006/math">
                        <m:bar>
                          <m:barPr>
                            <m:ctrlPr>
                              <a:rPr lang="de-DE" sz="1800" i="1" kern="1200" smtClean="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𝑣</m:t>
                            </m:r>
                          </m:e>
                        </m:bar>
                        <m:r>
                          <m:rPr>
                            <m:aln/>
                          </m:rPr>
                          <a:rPr lang="de-DE" sz="1800" i="1" kern="1200">
                            <a:solidFill>
                              <a:schemeClr val="tx1"/>
                            </a:solidFill>
                            <a:latin typeface="Cambria Math" panose="02040503050406030204" pitchFamily="18" charset="0"/>
                          </a:rPr>
                          <m:t>=</m:t>
                        </m:r>
                        <m:r>
                          <a:rPr lang="de-DE" sz="1800" b="1" kern="1200">
                            <a:solidFill>
                              <a:schemeClr val="tx1"/>
                            </a:solidFill>
                            <a:latin typeface="Cambria Math" panose="02040503050406030204" pitchFamily="18" charset="0"/>
                          </a:rPr>
                          <m:t>𝐔</m:t>
                        </m:r>
                        <m:d>
                          <m:dPr>
                            <m:ctrlPr>
                              <a:rPr lang="de-DE" sz="1800" i="1" kern="1200">
                                <a:solidFill>
                                  <a:schemeClr val="tx1"/>
                                </a:solidFill>
                                <a:latin typeface="Cambria Math" panose="02040503050406030204" pitchFamily="18" charset="0"/>
                              </a:rPr>
                            </m:ctrlPr>
                          </m:dPr>
                          <m:e>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𝑢</m:t>
                                </m:r>
                              </m:e>
                            </m:bar>
                          </m:e>
                        </m:d>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𝑦</m:t>
                            </m:r>
                          </m:e>
                        </m:bar>
                      </m:oMath>
                    </m:oMathPara>
                  </a14:m>
                  <a:endParaRPr lang="de-DE" sz="1800" kern="1200" dirty="0"/>
                </a:p>
              </p:txBody>
            </p:sp>
          </mc:Choice>
          <mc:Fallback xmlns="">
            <p:sp>
              <p:nvSpPr>
                <p:cNvPr id="11" name="Rechteck: abgerundete Ecken 6">
                  <a:extLst>
                    <a:ext uri="{FF2B5EF4-FFF2-40B4-BE49-F238E27FC236}">
                      <a16:creationId xmlns:a16="http://schemas.microsoft.com/office/drawing/2014/main" id="{EB7ADA32-89BB-46C3-A06A-2540F7C3B465}"/>
                    </a:ext>
                  </a:extLst>
                </p:cNvPr>
                <p:cNvSpPr txBox="1">
                  <a:spLocks noRot="1" noChangeAspect="1" noMove="1" noResize="1" noEditPoints="1" noAdjustHandles="1" noChangeArrowheads="1" noChangeShapeType="1" noTextEdit="1"/>
                </p:cNvSpPr>
                <p:nvPr/>
              </p:nvSpPr>
              <p:spPr>
                <a:xfrm>
                  <a:off x="4311429" y="1601898"/>
                  <a:ext cx="2396805" cy="1129655"/>
                </a:xfrm>
                <a:prstGeom prst="rect">
                  <a:avLst/>
                </a:prstGeom>
                <a:blipFill>
                  <a:blip r:embed="rId10"/>
                  <a:stretch>
                    <a:fillRect/>
                  </a:stretch>
                </a:blipFill>
              </p:spPr>
              <p:txBody>
                <a:bodyPr/>
                <a:lstStyle/>
                <a:p>
                  <a:r>
                    <a:rPr lang="de-DE">
                      <a:noFill/>
                    </a:rPr>
                    <a:t> </a:t>
                  </a:r>
                </a:p>
              </p:txBody>
            </p:sp>
          </mc:Fallback>
        </mc:AlternateContent>
      </p:grpSp>
      <p:cxnSp>
        <p:nvCxnSpPr>
          <p:cNvPr id="17" name="Gerader Verbinder 16">
            <a:extLst>
              <a:ext uri="{FF2B5EF4-FFF2-40B4-BE49-F238E27FC236}">
                <a16:creationId xmlns:a16="http://schemas.microsoft.com/office/drawing/2014/main" id="{246A9846-8037-4671-B76D-6B44B84A5DF4}"/>
              </a:ext>
            </a:extLst>
          </p:cNvPr>
          <p:cNvCxnSpPr>
            <a:cxnSpLocks/>
          </p:cNvCxnSpPr>
          <p:nvPr/>
        </p:nvCxnSpPr>
        <p:spPr bwMode="auto">
          <a:xfrm>
            <a:off x="6768208" y="2822333"/>
            <a:ext cx="2568152" cy="1127587"/>
          </a:xfrm>
          <a:prstGeom prst="line">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Gerader Verbinder 18">
            <a:extLst>
              <a:ext uri="{FF2B5EF4-FFF2-40B4-BE49-F238E27FC236}">
                <a16:creationId xmlns:a16="http://schemas.microsoft.com/office/drawing/2014/main" id="{6F980ABA-D80A-4432-8C45-6FB13A1F152F}"/>
              </a:ext>
            </a:extLst>
          </p:cNvPr>
          <p:cNvCxnSpPr>
            <a:cxnSpLocks/>
          </p:cNvCxnSpPr>
          <p:nvPr/>
        </p:nvCxnSpPr>
        <p:spPr bwMode="auto">
          <a:xfrm flipV="1">
            <a:off x="6799420" y="2810144"/>
            <a:ext cx="2536940" cy="1074760"/>
          </a:xfrm>
          <a:prstGeom prst="line">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 name="Pfeil: nach rechts 26">
            <a:extLst>
              <a:ext uri="{FF2B5EF4-FFF2-40B4-BE49-F238E27FC236}">
                <a16:creationId xmlns:a16="http://schemas.microsoft.com/office/drawing/2014/main" id="{4D5A757A-62BF-4F48-A829-28F4FB891FC6}"/>
              </a:ext>
            </a:extLst>
          </p:cNvPr>
          <p:cNvSpPr/>
          <p:nvPr/>
        </p:nvSpPr>
        <p:spPr bwMode="auto">
          <a:xfrm>
            <a:off x="4804542" y="4517681"/>
            <a:ext cx="877455" cy="602641"/>
          </a:xfrm>
          <a:prstGeom prst="rightArrow">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grpSp>
        <p:nvGrpSpPr>
          <p:cNvPr id="32" name="Gruppieren 31">
            <a:extLst>
              <a:ext uri="{FF2B5EF4-FFF2-40B4-BE49-F238E27FC236}">
                <a16:creationId xmlns:a16="http://schemas.microsoft.com/office/drawing/2014/main" id="{5F2ACA43-D216-48D2-AB59-4B13BF3B1952}"/>
              </a:ext>
            </a:extLst>
          </p:cNvPr>
          <p:cNvGrpSpPr/>
          <p:nvPr/>
        </p:nvGrpSpPr>
        <p:grpSpPr>
          <a:xfrm>
            <a:off x="8412980" y="4115454"/>
            <a:ext cx="1801256" cy="1396462"/>
            <a:chOff x="4250305" y="1540774"/>
            <a:chExt cx="2519053" cy="1251903"/>
          </a:xfrm>
        </p:grpSpPr>
        <p:sp>
          <p:nvSpPr>
            <p:cNvPr id="33" name="Rechteck: abgerundete Ecken 32">
              <a:extLst>
                <a:ext uri="{FF2B5EF4-FFF2-40B4-BE49-F238E27FC236}">
                  <a16:creationId xmlns:a16="http://schemas.microsoft.com/office/drawing/2014/main" id="{20EF504A-8DA5-4C8C-9A2D-A0A742860FD7}"/>
                </a:ext>
              </a:extLst>
            </p:cNvPr>
            <p:cNvSpPr/>
            <p:nvPr/>
          </p:nvSpPr>
          <p:spPr>
            <a:xfrm>
              <a:off x="4250305" y="1540774"/>
              <a:ext cx="2519053" cy="1251903"/>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34" name="Rechteck: abgerundete Ecken 6">
                  <a:extLst>
                    <a:ext uri="{FF2B5EF4-FFF2-40B4-BE49-F238E27FC236}">
                      <a16:creationId xmlns:a16="http://schemas.microsoft.com/office/drawing/2014/main" id="{6986997B-5668-4B80-AF8A-6DDA7EBF8C2C}"/>
                    </a:ext>
                  </a:extLst>
                </p:cNvPr>
                <p:cNvSpPr txBox="1"/>
                <p:nvPr/>
              </p:nvSpPr>
              <p:spPr>
                <a:xfrm>
                  <a:off x="4311429" y="1601898"/>
                  <a:ext cx="2396805" cy="11296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14:m>
                    <m:oMathPara xmlns:m="http://schemas.openxmlformats.org/officeDocument/2006/math">
                      <m:oMathParaPr>
                        <m:jc m:val="centerGroup"/>
                      </m:oMathParaPr>
                      <m:oMath xmlns:m="http://schemas.openxmlformats.org/officeDocument/2006/math">
                        <m:bar>
                          <m:barPr>
                            <m:ctrlPr>
                              <a:rPr lang="de-DE" sz="1800" i="1" kern="1200" smtClean="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𝑞</m:t>
                            </m:r>
                          </m:e>
                        </m:bar>
                        <m:r>
                          <m:rPr>
                            <m:aln/>
                          </m:rPr>
                          <a:rPr lang="de-DE" sz="1800" i="1" kern="1200">
                            <a:solidFill>
                              <a:schemeClr val="tx1"/>
                            </a:solidFill>
                            <a:latin typeface="Cambria Math" panose="02040503050406030204" pitchFamily="18" charset="0"/>
                          </a:rPr>
                          <m:t>=</m:t>
                        </m:r>
                        <m:r>
                          <a:rPr lang="de-DE" sz="1800" b="1" kern="1200">
                            <a:solidFill>
                              <a:schemeClr val="tx1"/>
                            </a:solidFill>
                            <a:latin typeface="Cambria Math" panose="02040503050406030204" pitchFamily="18" charset="0"/>
                          </a:rPr>
                          <m:t>𝐍</m:t>
                        </m:r>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𝑣</m:t>
                            </m:r>
                          </m:e>
                        </m:bar>
                        <m:r>
                          <a:rPr lang="de-DE" sz="1800" i="1" kern="1200">
                            <a:solidFill>
                              <a:schemeClr val="tx1"/>
                            </a:solidFill>
                            <a:latin typeface="Cambria Math" panose="02040503050406030204" pitchFamily="18" charset="0"/>
                          </a:rPr>
                          <m:t>−</m:t>
                        </m:r>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𝑟</m:t>
                            </m:r>
                          </m:e>
                        </m:bar>
                      </m:oMath>
                      <m:oMath xmlns:m="http://schemas.openxmlformats.org/officeDocument/2006/math">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𝑦</m:t>
                            </m:r>
                          </m:e>
                        </m:bar>
                        <m:r>
                          <m:rPr>
                            <m:aln/>
                          </m:rPr>
                          <a:rPr lang="de-DE" sz="1800" i="1" kern="1200">
                            <a:solidFill>
                              <a:schemeClr val="tx1"/>
                            </a:solidFill>
                            <a:latin typeface="Cambria Math" panose="02040503050406030204" pitchFamily="18" charset="0"/>
                          </a:rPr>
                          <m:t>=</m:t>
                        </m:r>
                        <m:r>
                          <a:rPr lang="de-DE" sz="1800" b="1" kern="1200">
                            <a:solidFill>
                              <a:schemeClr val="tx1"/>
                            </a:solidFill>
                            <a:latin typeface="Cambria Math" panose="02040503050406030204" pitchFamily="18" charset="0"/>
                          </a:rPr>
                          <m:t>𝚪</m:t>
                        </m:r>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𝑞</m:t>
                            </m:r>
                          </m:e>
                        </m:bar>
                      </m:oMath>
                      <m:oMath xmlns:m="http://schemas.openxmlformats.org/officeDocument/2006/math">
                        <m:bar>
                          <m:barPr>
                            <m:ctrlPr>
                              <a:rPr lang="de-DE" sz="1800" i="1" kern="1200" smtClean="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𝑣</m:t>
                            </m:r>
                          </m:e>
                        </m:bar>
                        <m:r>
                          <m:rPr>
                            <m:aln/>
                          </m:rPr>
                          <a:rPr lang="de-DE" sz="1800" i="1" kern="1200">
                            <a:solidFill>
                              <a:schemeClr val="tx1"/>
                            </a:solidFill>
                            <a:latin typeface="Cambria Math" panose="02040503050406030204" pitchFamily="18" charset="0"/>
                          </a:rPr>
                          <m:t>=</m:t>
                        </m:r>
                        <m:r>
                          <a:rPr lang="de-DE" sz="1800" b="1" kern="1200">
                            <a:solidFill>
                              <a:schemeClr val="tx1"/>
                            </a:solidFill>
                            <a:latin typeface="Cambria Math" panose="02040503050406030204" pitchFamily="18" charset="0"/>
                          </a:rPr>
                          <m:t>𝐔</m:t>
                        </m:r>
                        <m:d>
                          <m:dPr>
                            <m:ctrlPr>
                              <a:rPr lang="de-DE" sz="1800" i="1" kern="1200">
                                <a:solidFill>
                                  <a:schemeClr val="tx1"/>
                                </a:solidFill>
                                <a:latin typeface="Cambria Math" panose="02040503050406030204" pitchFamily="18" charset="0"/>
                              </a:rPr>
                            </m:ctrlPr>
                          </m:dPr>
                          <m:e>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𝑢</m:t>
                                </m:r>
                              </m:e>
                            </m:bar>
                          </m:e>
                        </m:d>
                        <m:bar>
                          <m:barPr>
                            <m:ctrlPr>
                              <a:rPr lang="de-DE" sz="1800" i="1" kern="1200">
                                <a:solidFill>
                                  <a:schemeClr val="tx1"/>
                                </a:solidFill>
                                <a:latin typeface="Cambria Math" panose="02040503050406030204" pitchFamily="18" charset="0"/>
                              </a:rPr>
                            </m:ctrlPr>
                          </m:barPr>
                          <m:e>
                            <m:r>
                              <a:rPr lang="de-DE" sz="1800" i="1" kern="1200">
                                <a:solidFill>
                                  <a:schemeClr val="tx1"/>
                                </a:solidFill>
                                <a:latin typeface="Cambria Math" panose="02040503050406030204" pitchFamily="18" charset="0"/>
                              </a:rPr>
                              <m:t>𝑦</m:t>
                            </m:r>
                          </m:e>
                        </m:bar>
                      </m:oMath>
                    </m:oMathPara>
                  </a14:m>
                  <a:endParaRPr lang="de-DE" sz="1800" kern="1200" dirty="0"/>
                </a:p>
              </p:txBody>
            </p:sp>
          </mc:Choice>
          <mc:Fallback xmlns="">
            <p:sp>
              <p:nvSpPr>
                <p:cNvPr id="34" name="Rechteck: abgerundete Ecken 6">
                  <a:extLst>
                    <a:ext uri="{FF2B5EF4-FFF2-40B4-BE49-F238E27FC236}">
                      <a16:creationId xmlns:a16="http://schemas.microsoft.com/office/drawing/2014/main" id="{6986997B-5668-4B80-AF8A-6DDA7EBF8C2C}"/>
                    </a:ext>
                  </a:extLst>
                </p:cNvPr>
                <p:cNvSpPr txBox="1">
                  <a:spLocks noRot="1" noChangeAspect="1" noMove="1" noResize="1" noEditPoints="1" noAdjustHandles="1" noChangeArrowheads="1" noChangeShapeType="1" noTextEdit="1"/>
                </p:cNvSpPr>
                <p:nvPr/>
              </p:nvSpPr>
              <p:spPr>
                <a:xfrm>
                  <a:off x="4311429" y="1601898"/>
                  <a:ext cx="2396805" cy="1129655"/>
                </a:xfrm>
                <a:prstGeom prst="rect">
                  <a:avLst/>
                </a:prstGeom>
                <a:blipFill>
                  <a:blip r:embed="rId11"/>
                  <a:stretch>
                    <a:fillRect/>
                  </a:stretch>
                </a:blipFill>
              </p:spPr>
              <p:txBody>
                <a:bodyPr/>
                <a:lstStyle/>
                <a:p>
                  <a:r>
                    <a:rPr lang="de-DE">
                      <a:noFill/>
                    </a:rPr>
                    <a:t> </a:t>
                  </a:r>
                </a:p>
              </p:txBody>
            </p:sp>
          </mc:Fallback>
        </mc:AlternateContent>
      </p:grpSp>
      <p:sp>
        <p:nvSpPr>
          <p:cNvPr id="35" name="Pfeil: nach rechts 34">
            <a:extLst>
              <a:ext uri="{FF2B5EF4-FFF2-40B4-BE49-F238E27FC236}">
                <a16:creationId xmlns:a16="http://schemas.microsoft.com/office/drawing/2014/main" id="{51C8B45F-9DFE-4D63-A04F-AE960367F4B3}"/>
              </a:ext>
            </a:extLst>
          </p:cNvPr>
          <p:cNvSpPr/>
          <p:nvPr/>
        </p:nvSpPr>
        <p:spPr bwMode="auto">
          <a:xfrm>
            <a:off x="7519831" y="4525950"/>
            <a:ext cx="877455" cy="602641"/>
          </a:xfrm>
          <a:prstGeom prst="rightArrow">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graphicFrame>
        <p:nvGraphicFramePr>
          <p:cNvPr id="20" name="Diagramm 19">
            <a:extLst>
              <a:ext uri="{FF2B5EF4-FFF2-40B4-BE49-F238E27FC236}">
                <a16:creationId xmlns:a16="http://schemas.microsoft.com/office/drawing/2014/main" id="{48AE0D79-677D-4F50-909F-3B551E654DF8}"/>
              </a:ext>
            </a:extLst>
          </p:cNvPr>
          <p:cNvGraphicFramePr/>
          <p:nvPr>
            <p:extLst>
              <p:ext uri="{D42A27DB-BD31-4B8C-83A1-F6EECF244321}">
                <p14:modId xmlns:p14="http://schemas.microsoft.com/office/powerpoint/2010/main" val="731552750"/>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95150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16555-82C0-4FAA-AEA4-7DB2B2F99FBA}"/>
              </a:ext>
            </a:extLst>
          </p:cNvPr>
          <p:cNvSpPr>
            <a:spLocks noGrp="1"/>
          </p:cNvSpPr>
          <p:nvPr>
            <p:ph type="title"/>
          </p:nvPr>
        </p:nvSpPr>
        <p:spPr/>
        <p:txBody>
          <a:bodyPr/>
          <a:lstStyle/>
          <a:p>
            <a:r>
              <a:rPr lang="de-DE" dirty="0"/>
              <a:t>Steady-State Analyse – Berechnung der TPR und TNR</a:t>
            </a:r>
          </a:p>
        </p:txBody>
      </p:sp>
      <p:cxnSp>
        <p:nvCxnSpPr>
          <p:cNvPr id="10" name="Gerade Verbindung mit Pfeil 9">
            <a:extLst>
              <a:ext uri="{FF2B5EF4-FFF2-40B4-BE49-F238E27FC236}">
                <a16:creationId xmlns:a16="http://schemas.microsoft.com/office/drawing/2014/main" id="{781D3CE3-4783-4E3A-80D0-7DA744DA3E57}"/>
              </a:ext>
            </a:extLst>
          </p:cNvPr>
          <p:cNvCxnSpPr>
            <a:cxnSpLocks/>
            <a:endCxn id="13" idx="1"/>
          </p:cNvCxnSpPr>
          <p:nvPr/>
        </p:nvCxnSpPr>
        <p:spPr bwMode="auto">
          <a:xfrm>
            <a:off x="1965173" y="3525942"/>
            <a:ext cx="792198" cy="345777"/>
          </a:xfrm>
          <a:prstGeom prst="straightConnector1">
            <a:avLst/>
          </a:prstGeom>
          <a:ln w="28575">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Gerade Verbindung mit Pfeil 10">
            <a:extLst>
              <a:ext uri="{FF2B5EF4-FFF2-40B4-BE49-F238E27FC236}">
                <a16:creationId xmlns:a16="http://schemas.microsoft.com/office/drawing/2014/main" id="{FD6446A6-E459-417C-B549-8473E290815B}"/>
              </a:ext>
            </a:extLst>
          </p:cNvPr>
          <p:cNvCxnSpPr>
            <a:cxnSpLocks/>
            <a:endCxn id="12" idx="1"/>
          </p:cNvCxnSpPr>
          <p:nvPr/>
        </p:nvCxnSpPr>
        <p:spPr bwMode="auto">
          <a:xfrm flipV="1">
            <a:off x="1965173" y="2839245"/>
            <a:ext cx="792198" cy="196814"/>
          </a:xfrm>
          <a:prstGeom prst="straightConnector1">
            <a:avLst/>
          </a:prstGeom>
          <a:ln w="28575">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2" name="Rechteck: abgerundete Ecken 11">
            <a:extLst>
              <a:ext uri="{FF2B5EF4-FFF2-40B4-BE49-F238E27FC236}">
                <a16:creationId xmlns:a16="http://schemas.microsoft.com/office/drawing/2014/main" id="{DB00D930-7A2F-468E-969F-590111226CB1}"/>
              </a:ext>
            </a:extLst>
          </p:cNvPr>
          <p:cNvSpPr/>
          <p:nvPr/>
        </p:nvSpPr>
        <p:spPr bwMode="auto">
          <a:xfrm>
            <a:off x="2757371" y="2415600"/>
            <a:ext cx="2143742" cy="84729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bg1"/>
                </a:solidFill>
                <a:effectLst/>
                <a:latin typeface="+mn-lt"/>
                <a:cs typeface="DejaVu Sans" charset="0"/>
              </a:rPr>
              <a:t>Gutfraktion</a:t>
            </a:r>
          </a:p>
        </p:txBody>
      </p:sp>
      <p:sp>
        <p:nvSpPr>
          <p:cNvPr id="13" name="Rechteck: abgerundete Ecken 12">
            <a:extLst>
              <a:ext uri="{FF2B5EF4-FFF2-40B4-BE49-F238E27FC236}">
                <a16:creationId xmlns:a16="http://schemas.microsoft.com/office/drawing/2014/main" id="{177D318A-FE9A-42C3-8C2B-EB3E0565CB08}"/>
              </a:ext>
            </a:extLst>
          </p:cNvPr>
          <p:cNvSpPr/>
          <p:nvPr/>
        </p:nvSpPr>
        <p:spPr bwMode="auto">
          <a:xfrm>
            <a:off x="2757371" y="3448074"/>
            <a:ext cx="2143742" cy="84729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bg1"/>
                </a:solidFill>
                <a:effectLst/>
                <a:latin typeface="+mn-lt"/>
                <a:cs typeface="DejaVu Sans" charset="0"/>
              </a:rPr>
              <a:t>Schlechtfraktion</a:t>
            </a:r>
          </a:p>
        </p:txBody>
      </p:sp>
      <p:pic>
        <p:nvPicPr>
          <p:cNvPr id="16" name="Inhaltsplatzhalter 4">
            <a:extLst>
              <a:ext uri="{FF2B5EF4-FFF2-40B4-BE49-F238E27FC236}">
                <a16:creationId xmlns:a16="http://schemas.microsoft.com/office/drawing/2014/main" id="{CB3C49FF-85C1-4C6D-B79B-FDCE6875ADBA}"/>
              </a:ext>
            </a:extLst>
          </p:cNvPr>
          <p:cNvPicPr>
            <a:picLocks noChangeAspect="1"/>
          </p:cNvPicPr>
          <p:nvPr/>
        </p:nvPicPr>
        <p:blipFill rotWithShape="1">
          <a:blip r:embed="rId3">
            <a:extLst>
              <a:ext uri="{28A0092B-C50C-407E-A947-70E740481C1C}">
                <a14:useLocalDpi xmlns:a14="http://schemas.microsoft.com/office/drawing/2010/main" val="0"/>
              </a:ext>
            </a:extLst>
          </a:blip>
          <a:srcRect l="63550" r="1"/>
          <a:stretch/>
        </p:blipFill>
        <p:spPr bwMode="auto">
          <a:xfrm>
            <a:off x="609602" y="1268760"/>
            <a:ext cx="1367060"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hteck 17">
            <a:extLst>
              <a:ext uri="{FF2B5EF4-FFF2-40B4-BE49-F238E27FC236}">
                <a16:creationId xmlns:a16="http://schemas.microsoft.com/office/drawing/2014/main" id="{BF560357-876C-4CC8-AB10-130E5AD33F78}"/>
              </a:ext>
            </a:extLst>
          </p:cNvPr>
          <p:cNvSpPr/>
          <p:nvPr/>
        </p:nvSpPr>
        <p:spPr bwMode="auto">
          <a:xfrm>
            <a:off x="713792" y="1417311"/>
            <a:ext cx="792088" cy="9167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effectLst/>
              <a:latin typeface="Times New Roman" pitchFamily="16" charset="0"/>
              <a:cs typeface="DejaVu Sans" charset="0"/>
            </a:endParaRPr>
          </a:p>
        </p:txBody>
      </p:sp>
      <p:pic>
        <p:nvPicPr>
          <p:cNvPr id="19" name="Grafik 18" descr="Videokamera">
            <a:extLst>
              <a:ext uri="{FF2B5EF4-FFF2-40B4-BE49-F238E27FC236}">
                <a16:creationId xmlns:a16="http://schemas.microsoft.com/office/drawing/2014/main" id="{B86DFCB3-64A4-4688-8D19-700565A62D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728466" y="1846386"/>
            <a:ext cx="554360" cy="554360"/>
          </a:xfrm>
          <a:prstGeom prst="rect">
            <a:avLst/>
          </a:prstGeom>
        </p:spPr>
      </p:pic>
      <mc:AlternateContent xmlns:mc="http://schemas.openxmlformats.org/markup-compatibility/2006">
        <mc:Choice xmlns:a14="http://schemas.microsoft.com/office/drawing/2010/main" Requires="a14">
          <p:sp>
            <p:nvSpPr>
              <p:cNvPr id="22" name="Rechteck 21">
                <a:extLst>
                  <a:ext uri="{FF2B5EF4-FFF2-40B4-BE49-F238E27FC236}">
                    <a16:creationId xmlns:a16="http://schemas.microsoft.com/office/drawing/2014/main" id="{6EC9FA35-AF56-4E39-9975-DC6FB2C4C795}"/>
                  </a:ext>
                </a:extLst>
              </p:cNvPr>
              <p:cNvSpPr/>
              <p:nvPr/>
            </p:nvSpPr>
            <p:spPr>
              <a:xfrm>
                <a:off x="4921597" y="2521133"/>
                <a:ext cx="1734064" cy="14719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ctrlPr>
                            <a:rPr lang="de-DE" sz="2400" b="0" i="1" smtClean="0">
                              <a:solidFill>
                                <a:schemeClr val="tx1"/>
                              </a:solidFill>
                              <a:latin typeface="Cambria Math" panose="02040503050406030204" pitchFamily="18" charset="0"/>
                            </a:rPr>
                          </m:ctrlPr>
                        </m:barPr>
                        <m:e>
                          <m:r>
                            <a:rPr lang="de-DE" sz="2400" b="0" i="1" smtClean="0">
                              <a:solidFill>
                                <a:schemeClr val="tx1"/>
                              </a:solidFill>
                              <a:latin typeface="Cambria Math" panose="02040503050406030204" pitchFamily="18" charset="0"/>
                            </a:rPr>
                            <m:t>𝑠</m:t>
                          </m:r>
                        </m:e>
                      </m:bar>
                      <m:r>
                        <a:rPr lang="de-DE" sz="2400" b="0" i="1" smtClean="0">
                          <a:solidFill>
                            <a:schemeClr val="tx1"/>
                          </a:solidFill>
                          <a:latin typeface="Cambria Math" panose="02040503050406030204" pitchFamily="18" charset="0"/>
                        </a:rPr>
                        <m:t>=</m:t>
                      </m:r>
                      <m:d>
                        <m:dPr>
                          <m:ctrlPr>
                            <a:rPr lang="de-DE" sz="2400" b="0" i="1" smtClean="0">
                              <a:solidFill>
                                <a:schemeClr val="tx1"/>
                              </a:solidFill>
                              <a:latin typeface="Cambria Math" panose="02040503050406030204" pitchFamily="18" charset="0"/>
                            </a:rPr>
                          </m:ctrlPr>
                        </m:dPr>
                        <m:e>
                          <m:m>
                            <m:mPr>
                              <m:mcs>
                                <m:mc>
                                  <m:mcPr>
                                    <m:count m:val="1"/>
                                    <m:mcJc m:val="center"/>
                                  </m:mcPr>
                                </m:mc>
                              </m:mcs>
                              <m:ctrlPr>
                                <a:rPr lang="de-DE" sz="2400" b="0" i="1" smtClean="0">
                                  <a:solidFill>
                                    <a:schemeClr val="tx1"/>
                                  </a:solidFill>
                                  <a:latin typeface="Cambria Math" panose="02040503050406030204" pitchFamily="18" charset="0"/>
                                </a:rPr>
                              </m:ctrlPr>
                            </m:mPr>
                            <m:mr>
                              <m:e>
                                <m:sSub>
                                  <m:sSubPr>
                                    <m:ctrlPr>
                                      <a:rPr lang="de-DE" sz="2400" b="0" i="1" smtClean="0">
                                        <a:solidFill>
                                          <a:srgbClr val="979569"/>
                                        </a:solidFill>
                                        <a:latin typeface="Cambria Math" panose="02040503050406030204" pitchFamily="18" charset="0"/>
                                      </a:rPr>
                                    </m:ctrlPr>
                                  </m:sSubPr>
                                  <m:e>
                                    <m:r>
                                      <a:rPr lang="de-DE" sz="2400" b="0" i="1" smtClean="0">
                                        <a:solidFill>
                                          <a:srgbClr val="979569"/>
                                        </a:solidFill>
                                        <a:latin typeface="Cambria Math" panose="02040503050406030204" pitchFamily="18" charset="0"/>
                                      </a:rPr>
                                      <m:t>𝑠</m:t>
                                    </m:r>
                                  </m:e>
                                  <m:sub>
                                    <m:r>
                                      <m:rPr>
                                        <m:sty m:val="p"/>
                                      </m:rPr>
                                      <a:rPr lang="de-DE" sz="2400" b="0" i="0" smtClean="0">
                                        <a:solidFill>
                                          <a:srgbClr val="979569"/>
                                        </a:solidFill>
                                        <a:latin typeface="Cambria Math" panose="02040503050406030204" pitchFamily="18" charset="0"/>
                                      </a:rPr>
                                      <m:t>TP</m:t>
                                    </m:r>
                                  </m:sub>
                                </m:sSub>
                              </m:e>
                            </m:mr>
                            <m:mr>
                              <m:e>
                                <m:sSub>
                                  <m:sSubPr>
                                    <m:ctrlPr>
                                      <a:rPr lang="de-DE" sz="2400" b="0" i="1" smtClean="0">
                                        <a:solidFill>
                                          <a:srgbClr val="FF0000"/>
                                        </a:solidFill>
                                        <a:latin typeface="Cambria Math" panose="02040503050406030204" pitchFamily="18" charset="0"/>
                                      </a:rPr>
                                    </m:ctrlPr>
                                  </m:sSubPr>
                                  <m:e>
                                    <m:r>
                                      <a:rPr lang="de-DE" sz="2400" b="0" i="1" smtClean="0">
                                        <a:solidFill>
                                          <a:srgbClr val="FF0000"/>
                                        </a:solidFill>
                                        <a:latin typeface="Cambria Math" panose="02040503050406030204" pitchFamily="18" charset="0"/>
                                      </a:rPr>
                                      <m:t>𝑠</m:t>
                                    </m:r>
                                  </m:e>
                                  <m:sub>
                                    <m:r>
                                      <m:rPr>
                                        <m:sty m:val="p"/>
                                      </m:rPr>
                                      <a:rPr lang="de-DE" sz="2400" b="0" i="0" smtClean="0">
                                        <a:solidFill>
                                          <a:srgbClr val="FF0000"/>
                                        </a:solidFill>
                                        <a:latin typeface="Cambria Math" panose="02040503050406030204" pitchFamily="18" charset="0"/>
                                      </a:rPr>
                                      <m:t>FP</m:t>
                                    </m:r>
                                  </m:sub>
                                </m:sSub>
                              </m:e>
                            </m:mr>
                            <m:mr>
                              <m:e>
                                <m:sSub>
                                  <m:sSubPr>
                                    <m:ctrlPr>
                                      <a:rPr lang="de-DE" sz="2400" b="0" i="1" smtClean="0">
                                        <a:solidFill>
                                          <a:srgbClr val="00B050"/>
                                        </a:solidFill>
                                        <a:latin typeface="Cambria Math" panose="02040503050406030204" pitchFamily="18" charset="0"/>
                                      </a:rPr>
                                    </m:ctrlPr>
                                  </m:sSubPr>
                                  <m:e>
                                    <m:r>
                                      <a:rPr lang="de-DE" sz="2400" b="0" i="1" smtClean="0">
                                        <a:solidFill>
                                          <a:srgbClr val="00B050"/>
                                        </a:solidFill>
                                        <a:latin typeface="Cambria Math" panose="02040503050406030204" pitchFamily="18" charset="0"/>
                                      </a:rPr>
                                      <m:t>𝑠</m:t>
                                    </m:r>
                                  </m:e>
                                  <m:sub>
                                    <m:r>
                                      <m:rPr>
                                        <m:sty m:val="p"/>
                                      </m:rPr>
                                      <a:rPr lang="de-DE" sz="2400" b="0" i="0" smtClean="0">
                                        <a:solidFill>
                                          <a:srgbClr val="00B050"/>
                                        </a:solidFill>
                                        <a:latin typeface="Cambria Math" panose="02040503050406030204" pitchFamily="18" charset="0"/>
                                      </a:rPr>
                                      <m:t>FN</m:t>
                                    </m:r>
                                  </m:sub>
                                </m:sSub>
                              </m:e>
                            </m:mr>
                            <m:mr>
                              <m:e>
                                <m:sSub>
                                  <m:sSubPr>
                                    <m:ctrlPr>
                                      <a:rPr lang="de-DE" sz="2400" b="0" i="1" smtClean="0">
                                        <a:solidFill>
                                          <a:srgbClr val="FF0000"/>
                                        </a:solidFill>
                                        <a:latin typeface="Cambria Math" panose="02040503050406030204" pitchFamily="18" charset="0"/>
                                      </a:rPr>
                                    </m:ctrlPr>
                                  </m:sSubPr>
                                  <m:e>
                                    <m:r>
                                      <a:rPr lang="de-DE" sz="2400" b="0" i="1" smtClean="0">
                                        <a:solidFill>
                                          <a:srgbClr val="FF0000"/>
                                        </a:solidFill>
                                        <a:latin typeface="Cambria Math" panose="02040503050406030204" pitchFamily="18" charset="0"/>
                                      </a:rPr>
                                      <m:t>𝑠</m:t>
                                    </m:r>
                                  </m:e>
                                  <m:sub>
                                    <m:r>
                                      <m:rPr>
                                        <m:sty m:val="p"/>
                                      </m:rPr>
                                      <a:rPr lang="de-DE" sz="2400" b="0" i="0" smtClean="0">
                                        <a:solidFill>
                                          <a:srgbClr val="FF0000"/>
                                        </a:solidFill>
                                        <a:latin typeface="Cambria Math" panose="02040503050406030204" pitchFamily="18" charset="0"/>
                                      </a:rPr>
                                      <m:t>TN</m:t>
                                    </m:r>
                                  </m:sub>
                                </m:sSub>
                              </m:e>
                            </m:mr>
                          </m:m>
                        </m:e>
                      </m:d>
                    </m:oMath>
                  </m:oMathPara>
                </a14:m>
                <a:endParaRPr lang="en-GB" dirty="0"/>
              </a:p>
            </p:txBody>
          </p:sp>
        </mc:Choice>
        <mc:Fallback>
          <p:sp>
            <p:nvSpPr>
              <p:cNvPr id="22" name="Rechteck 21">
                <a:extLst>
                  <a:ext uri="{FF2B5EF4-FFF2-40B4-BE49-F238E27FC236}">
                    <a16:creationId xmlns:a16="http://schemas.microsoft.com/office/drawing/2014/main" id="{6EC9FA35-AF56-4E39-9975-DC6FB2C4C795}"/>
                  </a:ext>
                </a:extLst>
              </p:cNvPr>
              <p:cNvSpPr>
                <a:spLocks noRot="1" noChangeAspect="1" noMove="1" noResize="1" noEditPoints="1" noAdjustHandles="1" noChangeArrowheads="1" noChangeShapeType="1" noTextEdit="1"/>
              </p:cNvSpPr>
              <p:nvPr/>
            </p:nvSpPr>
            <p:spPr>
              <a:xfrm>
                <a:off x="4921597" y="2521133"/>
                <a:ext cx="1734064" cy="1471941"/>
              </a:xfrm>
              <a:prstGeom prst="rect">
                <a:avLst/>
              </a:prstGeom>
              <a:blipFill>
                <a:blip r:embed="rId6"/>
                <a:stretch>
                  <a:fillRect/>
                </a:stretch>
              </a:blipFill>
            </p:spPr>
            <p:txBody>
              <a:bodyPr/>
              <a:lstStyle/>
              <a:p>
                <a:r>
                  <a:rPr lang="de-DE">
                    <a:noFill/>
                  </a:rPr>
                  <a:t> </a:t>
                </a:r>
              </a:p>
            </p:txBody>
          </p:sp>
        </mc:Fallback>
      </mc:AlternateContent>
      <p:sp>
        <p:nvSpPr>
          <p:cNvPr id="23" name="Gleichschenkliges Dreieck 22">
            <a:extLst>
              <a:ext uri="{FF2B5EF4-FFF2-40B4-BE49-F238E27FC236}">
                <a16:creationId xmlns:a16="http://schemas.microsoft.com/office/drawing/2014/main" id="{7211A9AD-79F7-448C-9863-8680E46260F3}"/>
              </a:ext>
            </a:extLst>
          </p:cNvPr>
          <p:cNvSpPr/>
          <p:nvPr/>
        </p:nvSpPr>
        <p:spPr bwMode="auto">
          <a:xfrm>
            <a:off x="3952849" y="2427523"/>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24" name="Ellipse 23">
            <a:extLst>
              <a:ext uri="{FF2B5EF4-FFF2-40B4-BE49-F238E27FC236}">
                <a16:creationId xmlns:a16="http://schemas.microsoft.com/office/drawing/2014/main" id="{B4AB9693-E2AA-46C0-A5AC-EDA09A02F82C}"/>
              </a:ext>
            </a:extLst>
          </p:cNvPr>
          <p:cNvSpPr/>
          <p:nvPr/>
        </p:nvSpPr>
        <p:spPr bwMode="auto">
          <a:xfrm>
            <a:off x="3797083" y="2959589"/>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25" name="Gleichschenkliges Dreieck 24">
            <a:extLst>
              <a:ext uri="{FF2B5EF4-FFF2-40B4-BE49-F238E27FC236}">
                <a16:creationId xmlns:a16="http://schemas.microsoft.com/office/drawing/2014/main" id="{405B5D21-1ACF-4491-94E4-CA74C4DC419D}"/>
              </a:ext>
            </a:extLst>
          </p:cNvPr>
          <p:cNvSpPr/>
          <p:nvPr/>
        </p:nvSpPr>
        <p:spPr bwMode="auto">
          <a:xfrm>
            <a:off x="3758430" y="3993074"/>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26" name="Ellipse 25">
            <a:extLst>
              <a:ext uri="{FF2B5EF4-FFF2-40B4-BE49-F238E27FC236}">
                <a16:creationId xmlns:a16="http://schemas.microsoft.com/office/drawing/2014/main" id="{3955678B-97D1-4386-84EA-649CDB84BCEF}"/>
              </a:ext>
            </a:extLst>
          </p:cNvPr>
          <p:cNvSpPr/>
          <p:nvPr/>
        </p:nvSpPr>
        <p:spPr bwMode="auto">
          <a:xfrm>
            <a:off x="3331028" y="2993775"/>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27" name="Gleichschenkliges Dreieck 26">
            <a:extLst>
              <a:ext uri="{FF2B5EF4-FFF2-40B4-BE49-F238E27FC236}">
                <a16:creationId xmlns:a16="http://schemas.microsoft.com/office/drawing/2014/main" id="{5DB4B523-9A06-4ED5-99F0-55DBE9B42151}"/>
              </a:ext>
            </a:extLst>
          </p:cNvPr>
          <p:cNvSpPr/>
          <p:nvPr/>
        </p:nvSpPr>
        <p:spPr bwMode="auto">
          <a:xfrm>
            <a:off x="3655750" y="3502878"/>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28" name="Ellipse 27">
            <a:extLst>
              <a:ext uri="{FF2B5EF4-FFF2-40B4-BE49-F238E27FC236}">
                <a16:creationId xmlns:a16="http://schemas.microsoft.com/office/drawing/2014/main" id="{8568DDDA-2DA0-40A7-9DDA-80B6DAE1E1F2}"/>
              </a:ext>
            </a:extLst>
          </p:cNvPr>
          <p:cNvSpPr/>
          <p:nvPr/>
        </p:nvSpPr>
        <p:spPr bwMode="auto">
          <a:xfrm>
            <a:off x="3923162" y="3530880"/>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29" name="Gleichschenkliges Dreieck 28">
            <a:extLst>
              <a:ext uri="{FF2B5EF4-FFF2-40B4-BE49-F238E27FC236}">
                <a16:creationId xmlns:a16="http://schemas.microsoft.com/office/drawing/2014/main" id="{8D20C5C2-11F5-4FC1-A52E-6F189AE5B5D2}"/>
              </a:ext>
            </a:extLst>
          </p:cNvPr>
          <p:cNvSpPr/>
          <p:nvPr/>
        </p:nvSpPr>
        <p:spPr bwMode="auto">
          <a:xfrm>
            <a:off x="3259537" y="4020347"/>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mc:AlternateContent xmlns:mc="http://schemas.openxmlformats.org/markup-compatibility/2006">
        <mc:Choice xmlns:a14="http://schemas.microsoft.com/office/drawing/2010/main" Requires="a14">
          <p:sp>
            <p:nvSpPr>
              <p:cNvPr id="7" name="Textfeld 6">
                <a:extLst>
                  <a:ext uri="{FF2B5EF4-FFF2-40B4-BE49-F238E27FC236}">
                    <a16:creationId xmlns:a16="http://schemas.microsoft.com/office/drawing/2014/main" id="{9455D5CF-6E03-498F-BB2B-73B2FFFB974F}"/>
                  </a:ext>
                </a:extLst>
              </p:cNvPr>
              <p:cNvSpPr txBox="1"/>
              <p:nvPr/>
            </p:nvSpPr>
            <p:spPr>
              <a:xfrm>
                <a:off x="6844748" y="2649015"/>
                <a:ext cx="2851613" cy="5772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solidFill>
                            <a:srgbClr val="00B050"/>
                          </a:solidFill>
                          <a:latin typeface="Cambria Math" panose="02040503050406030204" pitchFamily="18" charset="0"/>
                        </a:rPr>
                        <m:t>TPR</m:t>
                      </m:r>
                      <m:r>
                        <a:rPr lang="de-DE" b="0" i="1" smtClean="0">
                          <a:solidFill>
                            <a:srgbClr val="00B050"/>
                          </a:solidFill>
                          <a:latin typeface="Cambria Math" panose="02040503050406030204" pitchFamily="18" charset="0"/>
                        </a:rPr>
                        <m:t>= </m:t>
                      </m:r>
                      <m:f>
                        <m:fPr>
                          <m:ctrlPr>
                            <a:rPr lang="de-DE" b="0" i="1" smtClean="0">
                              <a:solidFill>
                                <a:srgbClr val="00B050"/>
                              </a:solidFill>
                              <a:latin typeface="Cambria Math" panose="02040503050406030204" pitchFamily="18" charset="0"/>
                            </a:rPr>
                          </m:ctrlPr>
                        </m:fPr>
                        <m:num>
                          <m:sSub>
                            <m:sSubPr>
                              <m:ctrlPr>
                                <a:rPr lang="de-DE" b="0" i="1" smtClean="0">
                                  <a:solidFill>
                                    <a:srgbClr val="00B050"/>
                                  </a:solidFill>
                                  <a:latin typeface="Cambria Math" panose="02040503050406030204" pitchFamily="18" charset="0"/>
                                </a:rPr>
                              </m:ctrlPr>
                            </m:sSubPr>
                            <m:e>
                              <m:r>
                                <a:rPr lang="de-DE" b="0" i="1" smtClean="0">
                                  <a:solidFill>
                                    <a:srgbClr val="00B050"/>
                                  </a:solidFill>
                                  <a:latin typeface="Cambria Math" panose="02040503050406030204" pitchFamily="18" charset="0"/>
                                </a:rPr>
                                <m:t>𝑠</m:t>
                              </m:r>
                            </m:e>
                            <m:sub>
                              <m:r>
                                <m:rPr>
                                  <m:sty m:val="p"/>
                                </m:rPr>
                                <a:rPr lang="de-DE" b="0" i="0" smtClean="0">
                                  <a:solidFill>
                                    <a:srgbClr val="00B050"/>
                                  </a:solidFill>
                                  <a:latin typeface="Cambria Math" panose="02040503050406030204" pitchFamily="18" charset="0"/>
                                </a:rPr>
                                <m:t>TP</m:t>
                              </m:r>
                            </m:sub>
                          </m:sSub>
                        </m:num>
                        <m:den>
                          <m:sSub>
                            <m:sSubPr>
                              <m:ctrlPr>
                                <a:rPr lang="de-DE" b="0" i="1" smtClean="0">
                                  <a:solidFill>
                                    <a:srgbClr val="00B050"/>
                                  </a:solidFill>
                                  <a:latin typeface="Cambria Math" panose="02040503050406030204" pitchFamily="18" charset="0"/>
                                </a:rPr>
                              </m:ctrlPr>
                            </m:sSubPr>
                            <m:e>
                              <m:r>
                                <a:rPr lang="de-DE" b="0" i="1" smtClean="0">
                                  <a:solidFill>
                                    <a:srgbClr val="00B050"/>
                                  </a:solidFill>
                                  <a:latin typeface="Cambria Math" panose="02040503050406030204" pitchFamily="18" charset="0"/>
                                </a:rPr>
                                <m:t>𝑠</m:t>
                              </m:r>
                            </m:e>
                            <m:sub>
                              <m:r>
                                <m:rPr>
                                  <m:sty m:val="p"/>
                                </m:rPr>
                                <a:rPr lang="de-DE" b="0" i="0" smtClean="0">
                                  <a:solidFill>
                                    <a:srgbClr val="00B050"/>
                                  </a:solidFill>
                                  <a:latin typeface="Cambria Math" panose="02040503050406030204" pitchFamily="18" charset="0"/>
                                </a:rPr>
                                <m:t>TP</m:t>
                              </m:r>
                            </m:sub>
                          </m:sSub>
                          <m:r>
                            <a:rPr lang="de-DE" b="0" i="1" smtClean="0">
                              <a:solidFill>
                                <a:srgbClr val="00B050"/>
                              </a:solidFill>
                              <a:latin typeface="Cambria Math" panose="02040503050406030204" pitchFamily="18" charset="0"/>
                            </a:rPr>
                            <m:t>+</m:t>
                          </m:r>
                          <m:sSub>
                            <m:sSubPr>
                              <m:ctrlPr>
                                <a:rPr lang="de-DE" b="0" i="1" smtClean="0">
                                  <a:solidFill>
                                    <a:srgbClr val="00B050"/>
                                  </a:solidFill>
                                  <a:latin typeface="Cambria Math" panose="02040503050406030204" pitchFamily="18" charset="0"/>
                                </a:rPr>
                              </m:ctrlPr>
                            </m:sSubPr>
                            <m:e>
                              <m:r>
                                <a:rPr lang="de-DE" b="0" i="1" smtClean="0">
                                  <a:solidFill>
                                    <a:srgbClr val="00B050"/>
                                  </a:solidFill>
                                  <a:latin typeface="Cambria Math" panose="02040503050406030204" pitchFamily="18" charset="0"/>
                                </a:rPr>
                                <m:t>𝑠</m:t>
                              </m:r>
                            </m:e>
                            <m:sub>
                              <m:r>
                                <m:rPr>
                                  <m:sty m:val="p"/>
                                </m:rPr>
                                <a:rPr lang="de-DE" b="0" i="0" smtClean="0">
                                  <a:solidFill>
                                    <a:srgbClr val="00B050"/>
                                  </a:solidFill>
                                  <a:latin typeface="Cambria Math" panose="02040503050406030204" pitchFamily="18" charset="0"/>
                                </a:rPr>
                                <m:t>FN</m:t>
                              </m:r>
                            </m:sub>
                          </m:sSub>
                        </m:den>
                      </m:f>
                      <m:r>
                        <a:rPr lang="de-DE" b="0" i="1" smtClean="0">
                          <a:solidFill>
                            <a:srgbClr val="00B050"/>
                          </a:solidFill>
                          <a:latin typeface="Cambria Math" panose="02040503050406030204" pitchFamily="18" charset="0"/>
                        </a:rPr>
                        <m:t>=</m:t>
                      </m:r>
                      <m:r>
                        <a:rPr lang="de-DE" b="0" i="1" smtClean="0">
                          <a:solidFill>
                            <a:srgbClr val="00B050"/>
                          </a:solidFill>
                          <a:latin typeface="Cambria Math" panose="02040503050406030204" pitchFamily="18" charset="0"/>
                        </a:rPr>
                        <m:t>𝑓</m:t>
                      </m:r>
                      <m:r>
                        <a:rPr lang="de-DE" b="0" i="1" smtClean="0">
                          <a:solidFill>
                            <a:srgbClr val="00B050"/>
                          </a:solidFill>
                          <a:latin typeface="Cambria Math" panose="02040503050406030204" pitchFamily="18" charset="0"/>
                        </a:rPr>
                        <m:t>(</m:t>
                      </m:r>
                      <m:bar>
                        <m:barPr>
                          <m:ctrlPr>
                            <a:rPr lang="de-DE" b="0" i="1" smtClean="0">
                              <a:solidFill>
                                <a:srgbClr val="00B050"/>
                              </a:solidFill>
                              <a:latin typeface="Cambria Math" panose="02040503050406030204" pitchFamily="18" charset="0"/>
                            </a:rPr>
                          </m:ctrlPr>
                        </m:barPr>
                        <m:e>
                          <m:r>
                            <a:rPr lang="de-DE" b="0" i="1" smtClean="0">
                              <a:solidFill>
                                <a:srgbClr val="00B050"/>
                              </a:solidFill>
                              <a:latin typeface="Cambria Math" panose="02040503050406030204" pitchFamily="18" charset="0"/>
                            </a:rPr>
                            <m:t>𝑢</m:t>
                          </m:r>
                        </m:e>
                      </m:bar>
                      <m:r>
                        <a:rPr lang="de-DE" b="0" i="1" smtClean="0">
                          <a:solidFill>
                            <a:srgbClr val="00B050"/>
                          </a:solidFill>
                          <a:latin typeface="Cambria Math" panose="02040503050406030204" pitchFamily="18" charset="0"/>
                        </a:rPr>
                        <m:t>)</m:t>
                      </m:r>
                    </m:oMath>
                  </m:oMathPara>
                </a14:m>
                <a:endParaRPr lang="de-DE" dirty="0"/>
              </a:p>
            </p:txBody>
          </p:sp>
        </mc:Choice>
        <mc:Fallback>
          <p:sp>
            <p:nvSpPr>
              <p:cNvPr id="7" name="Textfeld 6">
                <a:extLst>
                  <a:ext uri="{FF2B5EF4-FFF2-40B4-BE49-F238E27FC236}">
                    <a16:creationId xmlns:a16="http://schemas.microsoft.com/office/drawing/2014/main" id="{9455D5CF-6E03-498F-BB2B-73B2FFFB974F}"/>
                  </a:ext>
                </a:extLst>
              </p:cNvPr>
              <p:cNvSpPr txBox="1">
                <a:spLocks noRot="1" noChangeAspect="1" noMove="1" noResize="1" noEditPoints="1" noAdjustHandles="1" noChangeArrowheads="1" noChangeShapeType="1" noTextEdit="1"/>
              </p:cNvSpPr>
              <p:nvPr/>
            </p:nvSpPr>
            <p:spPr>
              <a:xfrm>
                <a:off x="6844748" y="2649015"/>
                <a:ext cx="2851613" cy="577274"/>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30" name="Textfeld 29">
                <a:extLst>
                  <a:ext uri="{FF2B5EF4-FFF2-40B4-BE49-F238E27FC236}">
                    <a16:creationId xmlns:a16="http://schemas.microsoft.com/office/drawing/2014/main" id="{0A9DF4CD-3AE6-4DCF-9B9F-06DBF49ECA8E}"/>
                  </a:ext>
                </a:extLst>
              </p:cNvPr>
              <p:cNvSpPr txBox="1"/>
              <p:nvPr/>
            </p:nvSpPr>
            <p:spPr>
              <a:xfrm>
                <a:off x="6844748" y="3343075"/>
                <a:ext cx="2893356" cy="5772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solidFill>
                            <a:srgbClr val="FF0000"/>
                          </a:solidFill>
                          <a:latin typeface="Cambria Math" panose="02040503050406030204" pitchFamily="18" charset="0"/>
                        </a:rPr>
                        <m:t>TNR</m:t>
                      </m:r>
                      <m:r>
                        <a:rPr lang="de-DE" b="0" i="1" smtClean="0">
                          <a:solidFill>
                            <a:srgbClr val="FF0000"/>
                          </a:solidFill>
                          <a:latin typeface="Cambria Math" panose="02040503050406030204" pitchFamily="18" charset="0"/>
                        </a:rPr>
                        <m:t>= </m:t>
                      </m:r>
                      <m:f>
                        <m:fPr>
                          <m:ctrlPr>
                            <a:rPr lang="de-DE" b="0" i="1" smtClean="0">
                              <a:solidFill>
                                <a:srgbClr val="FF0000"/>
                              </a:solidFill>
                              <a:latin typeface="Cambria Math" panose="02040503050406030204" pitchFamily="18" charset="0"/>
                            </a:rPr>
                          </m:ctrlPr>
                        </m:fPr>
                        <m:num>
                          <m:sSub>
                            <m:sSubPr>
                              <m:ctrlPr>
                                <a:rPr lang="de-DE" b="0" i="1" smtClean="0">
                                  <a:solidFill>
                                    <a:srgbClr val="FF0000"/>
                                  </a:solidFill>
                                  <a:latin typeface="Cambria Math" panose="02040503050406030204" pitchFamily="18" charset="0"/>
                                </a:rPr>
                              </m:ctrlPr>
                            </m:sSubPr>
                            <m:e>
                              <m:r>
                                <a:rPr lang="de-DE" b="0" i="1" smtClean="0">
                                  <a:solidFill>
                                    <a:srgbClr val="FF0000"/>
                                  </a:solidFill>
                                  <a:latin typeface="Cambria Math" panose="02040503050406030204" pitchFamily="18" charset="0"/>
                                </a:rPr>
                                <m:t>𝑠</m:t>
                              </m:r>
                            </m:e>
                            <m:sub>
                              <m:r>
                                <m:rPr>
                                  <m:sty m:val="p"/>
                                </m:rPr>
                                <a:rPr lang="de-DE" b="0" i="0" smtClean="0">
                                  <a:solidFill>
                                    <a:srgbClr val="FF0000"/>
                                  </a:solidFill>
                                  <a:latin typeface="Cambria Math" panose="02040503050406030204" pitchFamily="18" charset="0"/>
                                </a:rPr>
                                <m:t>TN</m:t>
                              </m:r>
                            </m:sub>
                          </m:sSub>
                        </m:num>
                        <m:den>
                          <m:sSub>
                            <m:sSubPr>
                              <m:ctrlPr>
                                <a:rPr lang="de-DE" b="0" i="1" smtClean="0">
                                  <a:solidFill>
                                    <a:srgbClr val="FF0000"/>
                                  </a:solidFill>
                                  <a:latin typeface="Cambria Math" panose="02040503050406030204" pitchFamily="18" charset="0"/>
                                </a:rPr>
                              </m:ctrlPr>
                            </m:sSubPr>
                            <m:e>
                              <m:r>
                                <a:rPr lang="de-DE" b="0" i="1" smtClean="0">
                                  <a:solidFill>
                                    <a:srgbClr val="FF0000"/>
                                  </a:solidFill>
                                  <a:latin typeface="Cambria Math" panose="02040503050406030204" pitchFamily="18" charset="0"/>
                                </a:rPr>
                                <m:t>𝑠</m:t>
                              </m:r>
                            </m:e>
                            <m:sub>
                              <m:r>
                                <m:rPr>
                                  <m:sty m:val="p"/>
                                </m:rPr>
                                <a:rPr lang="de-DE" b="0" i="0" smtClean="0">
                                  <a:solidFill>
                                    <a:srgbClr val="FF0000"/>
                                  </a:solidFill>
                                  <a:latin typeface="Cambria Math" panose="02040503050406030204" pitchFamily="18" charset="0"/>
                                </a:rPr>
                                <m:t>TN</m:t>
                              </m:r>
                            </m:sub>
                          </m:sSub>
                          <m:r>
                            <a:rPr lang="de-DE" b="0" i="1" smtClean="0">
                              <a:solidFill>
                                <a:srgbClr val="FF0000"/>
                              </a:solidFill>
                              <a:latin typeface="Cambria Math" panose="02040503050406030204" pitchFamily="18" charset="0"/>
                            </a:rPr>
                            <m:t>+</m:t>
                          </m:r>
                          <m:sSub>
                            <m:sSubPr>
                              <m:ctrlPr>
                                <a:rPr lang="de-DE" b="0" i="1" smtClean="0">
                                  <a:solidFill>
                                    <a:srgbClr val="FF0000"/>
                                  </a:solidFill>
                                  <a:latin typeface="Cambria Math" panose="02040503050406030204" pitchFamily="18" charset="0"/>
                                </a:rPr>
                              </m:ctrlPr>
                            </m:sSubPr>
                            <m:e>
                              <m:r>
                                <a:rPr lang="de-DE" b="0" i="1" smtClean="0">
                                  <a:solidFill>
                                    <a:srgbClr val="FF0000"/>
                                  </a:solidFill>
                                  <a:latin typeface="Cambria Math" panose="02040503050406030204" pitchFamily="18" charset="0"/>
                                </a:rPr>
                                <m:t>𝑠</m:t>
                              </m:r>
                            </m:e>
                            <m:sub>
                              <m:r>
                                <m:rPr>
                                  <m:sty m:val="p"/>
                                </m:rPr>
                                <a:rPr lang="de-DE" b="0" i="0" smtClean="0">
                                  <a:solidFill>
                                    <a:srgbClr val="FF0000"/>
                                  </a:solidFill>
                                  <a:latin typeface="Cambria Math" panose="02040503050406030204" pitchFamily="18" charset="0"/>
                                </a:rPr>
                                <m:t>FP</m:t>
                              </m:r>
                            </m:sub>
                          </m:sSub>
                        </m:den>
                      </m:f>
                      <m:r>
                        <a:rPr lang="de-DE" b="0" i="1" smtClean="0">
                          <a:solidFill>
                            <a:srgbClr val="FF0000"/>
                          </a:solidFill>
                          <a:latin typeface="Cambria Math" panose="02040503050406030204" pitchFamily="18" charset="0"/>
                        </a:rPr>
                        <m:t>=</m:t>
                      </m:r>
                      <m:r>
                        <a:rPr lang="de-DE" b="0" i="1" smtClean="0">
                          <a:solidFill>
                            <a:srgbClr val="FF0000"/>
                          </a:solidFill>
                          <a:latin typeface="Cambria Math" panose="02040503050406030204" pitchFamily="18" charset="0"/>
                        </a:rPr>
                        <m:t>𝑔</m:t>
                      </m:r>
                      <m:r>
                        <a:rPr lang="de-DE" b="0" i="1" smtClean="0">
                          <a:solidFill>
                            <a:srgbClr val="FF0000"/>
                          </a:solidFill>
                          <a:latin typeface="Cambria Math" panose="02040503050406030204" pitchFamily="18" charset="0"/>
                        </a:rPr>
                        <m:t>(</m:t>
                      </m:r>
                      <m:bar>
                        <m:barPr>
                          <m:ctrlPr>
                            <a:rPr lang="de-DE" b="0" i="1" smtClean="0">
                              <a:solidFill>
                                <a:srgbClr val="FF0000"/>
                              </a:solidFill>
                              <a:latin typeface="Cambria Math" panose="02040503050406030204" pitchFamily="18" charset="0"/>
                            </a:rPr>
                          </m:ctrlPr>
                        </m:barPr>
                        <m:e>
                          <m:r>
                            <a:rPr lang="de-DE" b="0" i="1" smtClean="0">
                              <a:solidFill>
                                <a:srgbClr val="FF0000"/>
                              </a:solidFill>
                              <a:latin typeface="Cambria Math" panose="02040503050406030204" pitchFamily="18" charset="0"/>
                            </a:rPr>
                            <m:t>𝑢</m:t>
                          </m:r>
                        </m:e>
                      </m:bar>
                      <m:r>
                        <a:rPr lang="de-DE" b="0" i="1" smtClean="0">
                          <a:solidFill>
                            <a:srgbClr val="FF0000"/>
                          </a:solidFill>
                          <a:latin typeface="Cambria Math" panose="02040503050406030204" pitchFamily="18" charset="0"/>
                        </a:rPr>
                        <m:t>)</m:t>
                      </m:r>
                    </m:oMath>
                  </m:oMathPara>
                </a14:m>
                <a:endParaRPr lang="de-DE" dirty="0"/>
              </a:p>
            </p:txBody>
          </p:sp>
        </mc:Choice>
        <mc:Fallback>
          <p:sp>
            <p:nvSpPr>
              <p:cNvPr id="30" name="Textfeld 29">
                <a:extLst>
                  <a:ext uri="{FF2B5EF4-FFF2-40B4-BE49-F238E27FC236}">
                    <a16:creationId xmlns:a16="http://schemas.microsoft.com/office/drawing/2014/main" id="{0A9DF4CD-3AE6-4DCF-9B9F-06DBF49ECA8E}"/>
                  </a:ext>
                </a:extLst>
              </p:cNvPr>
              <p:cNvSpPr txBox="1">
                <a:spLocks noRot="1" noChangeAspect="1" noMove="1" noResize="1" noEditPoints="1" noAdjustHandles="1" noChangeArrowheads="1" noChangeShapeType="1" noTextEdit="1"/>
              </p:cNvSpPr>
              <p:nvPr/>
            </p:nvSpPr>
            <p:spPr>
              <a:xfrm>
                <a:off x="6844748" y="3343075"/>
                <a:ext cx="2893356" cy="577274"/>
              </a:xfrm>
              <a:prstGeom prst="rect">
                <a:avLst/>
              </a:prstGeom>
              <a:blipFill>
                <a:blip r:embed="rId8"/>
                <a:stretch>
                  <a:fillRect/>
                </a:stretch>
              </a:blipFill>
            </p:spPr>
            <p:txBody>
              <a:bodyPr/>
              <a:lstStyle/>
              <a:p>
                <a:r>
                  <a:rPr lang="de-DE">
                    <a:noFill/>
                  </a:rPr>
                  <a:t> </a:t>
                </a:r>
              </a:p>
            </p:txBody>
          </p:sp>
        </mc:Fallback>
      </mc:AlternateContent>
      <p:graphicFrame>
        <p:nvGraphicFramePr>
          <p:cNvPr id="21" name="Diagramm 20">
            <a:extLst>
              <a:ext uri="{FF2B5EF4-FFF2-40B4-BE49-F238E27FC236}">
                <a16:creationId xmlns:a16="http://schemas.microsoft.com/office/drawing/2014/main" id="{296A3CE2-C8F3-4D4A-B0A3-C6EA535B8CEE}"/>
              </a:ext>
            </a:extLst>
          </p:cNvPr>
          <p:cNvGraphicFramePr/>
          <p:nvPr>
            <p:extLst>
              <p:ext uri="{D42A27DB-BD31-4B8C-83A1-F6EECF244321}">
                <p14:modId xmlns:p14="http://schemas.microsoft.com/office/powerpoint/2010/main" val="2309744982"/>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6238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16555-82C0-4FAA-AEA4-7DB2B2F99FBA}"/>
              </a:ext>
            </a:extLst>
          </p:cNvPr>
          <p:cNvSpPr>
            <a:spLocks noGrp="1"/>
          </p:cNvSpPr>
          <p:nvPr>
            <p:ph type="title"/>
          </p:nvPr>
        </p:nvSpPr>
        <p:spPr/>
        <p:txBody>
          <a:bodyPr/>
          <a:lstStyle/>
          <a:p>
            <a:r>
              <a:rPr lang="de-DE" dirty="0"/>
              <a:t>Steady-State Analyse – Konstante Kennlinie</a:t>
            </a:r>
          </a:p>
        </p:txBody>
      </p:sp>
      <p:pic>
        <p:nvPicPr>
          <p:cNvPr id="16" name="Inhaltsplatzhalter 15">
            <a:extLst>
              <a:ext uri="{FF2B5EF4-FFF2-40B4-BE49-F238E27FC236}">
                <a16:creationId xmlns:a16="http://schemas.microsoft.com/office/drawing/2014/main" id="{FF906B1F-82CA-491E-8C40-CFBA73A7D9F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9336" y="936019"/>
            <a:ext cx="3976688" cy="3976688"/>
          </a:xfrm>
        </p:spPr>
      </p:pic>
      <p:pic>
        <p:nvPicPr>
          <p:cNvPr id="17" name="Inhaltsplatzhalter 15">
            <a:extLst>
              <a:ext uri="{FF2B5EF4-FFF2-40B4-BE49-F238E27FC236}">
                <a16:creationId xmlns:a16="http://schemas.microsoft.com/office/drawing/2014/main" id="{65298ECB-52FA-4A5D-AD82-B32AE635DDA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3791744" y="966693"/>
            <a:ext cx="397668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Inhaltsplatzhalter 15">
            <a:extLst>
              <a:ext uri="{FF2B5EF4-FFF2-40B4-BE49-F238E27FC236}">
                <a16:creationId xmlns:a16="http://schemas.microsoft.com/office/drawing/2014/main" id="{5457C596-8986-490B-AA22-8E8B6A3A20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464152" y="970525"/>
            <a:ext cx="397668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9" name="Textfeld 18">
                <a:extLst>
                  <a:ext uri="{FF2B5EF4-FFF2-40B4-BE49-F238E27FC236}">
                    <a16:creationId xmlns:a16="http://schemas.microsoft.com/office/drawing/2014/main" id="{EB8D5B4B-FD6C-4470-B6F0-90E62F42F9E0}"/>
                  </a:ext>
                </a:extLst>
              </p:cNvPr>
              <p:cNvSpPr txBox="1"/>
              <p:nvPr/>
            </p:nvSpPr>
            <p:spPr>
              <a:xfrm>
                <a:off x="609602" y="5084037"/>
                <a:ext cx="10970684" cy="400110"/>
              </a:xfrm>
              <a:prstGeom prst="rect">
                <a:avLst/>
              </a:prstGeom>
              <a:noFill/>
            </p:spPr>
            <p:txBody>
              <a:bodyPr wrap="square" rtlCol="0">
                <a:spAutoFit/>
              </a:bodyPr>
              <a:lstStyle/>
              <a:p>
                <a:pPr algn="ctr"/>
                <a:r>
                  <a:rPr lang="de-DE" dirty="0">
                    <a:solidFill>
                      <a:schemeClr val="tx1"/>
                    </a:solidFill>
                    <a:latin typeface="+mn-lt"/>
                  </a:rPr>
                  <a:t>Steady-State			Kennlinie ist konstant	</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𝜖</m:t>
                    </m:r>
                    <m:r>
                      <a:rPr lang="de-DE" b="0" i="1" smtClean="0">
                        <a:solidFill>
                          <a:schemeClr val="tx1"/>
                        </a:solidFill>
                        <a:latin typeface="Cambria Math" panose="02040503050406030204" pitchFamily="18" charset="0"/>
                      </a:rPr>
                      <m:t>=0,97, </m:t>
                    </m:r>
                    <m:r>
                      <a:rPr lang="de-DE" b="0" i="1" smtClean="0">
                        <a:solidFill>
                          <a:schemeClr val="tx1"/>
                        </a:solidFill>
                        <a:latin typeface="Cambria Math" panose="02040503050406030204" pitchFamily="18" charset="0"/>
                      </a:rPr>
                      <m:t>𝜁</m:t>
                    </m:r>
                    <m:r>
                      <a:rPr lang="de-DE" b="0" i="1" smtClean="0">
                        <a:solidFill>
                          <a:schemeClr val="tx1"/>
                        </a:solidFill>
                        <a:latin typeface="Cambria Math" panose="02040503050406030204" pitchFamily="18" charset="0"/>
                      </a:rPr>
                      <m:t>=0,98</m:t>
                    </m:r>
                  </m:oMath>
                </a14:m>
                <a:endParaRPr lang="de-DE" dirty="0">
                  <a:solidFill>
                    <a:schemeClr val="tx1"/>
                  </a:solidFill>
                </a:endParaRPr>
              </a:p>
            </p:txBody>
          </p:sp>
        </mc:Choice>
        <mc:Fallback>
          <p:sp>
            <p:nvSpPr>
              <p:cNvPr id="19" name="Textfeld 18">
                <a:extLst>
                  <a:ext uri="{FF2B5EF4-FFF2-40B4-BE49-F238E27FC236}">
                    <a16:creationId xmlns:a16="http://schemas.microsoft.com/office/drawing/2014/main" id="{EB8D5B4B-FD6C-4470-B6F0-90E62F42F9E0}"/>
                  </a:ext>
                </a:extLst>
              </p:cNvPr>
              <p:cNvSpPr txBox="1">
                <a:spLocks noRot="1" noChangeAspect="1" noMove="1" noResize="1" noEditPoints="1" noAdjustHandles="1" noChangeArrowheads="1" noChangeShapeType="1" noTextEdit="1"/>
              </p:cNvSpPr>
              <p:nvPr/>
            </p:nvSpPr>
            <p:spPr>
              <a:xfrm>
                <a:off x="609602" y="5084037"/>
                <a:ext cx="10970684" cy="400110"/>
              </a:xfrm>
              <a:prstGeom prst="rect">
                <a:avLst/>
              </a:prstGeom>
              <a:blipFill>
                <a:blip r:embed="rId6"/>
                <a:stretch>
                  <a:fillRect t="-9091" b="-25758"/>
                </a:stretch>
              </a:blipFill>
            </p:spPr>
            <p:txBody>
              <a:bodyPr/>
              <a:lstStyle/>
              <a:p>
                <a:r>
                  <a:rPr lang="de-DE">
                    <a:noFill/>
                  </a:rPr>
                  <a:t> </a:t>
                </a:r>
              </a:p>
            </p:txBody>
          </p:sp>
        </mc:Fallback>
      </mc:AlternateContent>
      <p:sp>
        <p:nvSpPr>
          <p:cNvPr id="20" name="Textfeld 19">
            <a:extLst>
              <a:ext uri="{FF2B5EF4-FFF2-40B4-BE49-F238E27FC236}">
                <a16:creationId xmlns:a16="http://schemas.microsoft.com/office/drawing/2014/main" id="{DDD306A0-EED9-4798-82A9-424B820BE49F}"/>
              </a:ext>
            </a:extLst>
          </p:cNvPr>
          <p:cNvSpPr txBox="1"/>
          <p:nvPr/>
        </p:nvSpPr>
        <p:spPr>
          <a:xfrm>
            <a:off x="1864257" y="766638"/>
            <a:ext cx="633507" cy="400110"/>
          </a:xfrm>
          <a:prstGeom prst="rect">
            <a:avLst/>
          </a:prstGeom>
          <a:noFill/>
        </p:spPr>
        <p:txBody>
          <a:bodyPr wrap="none" rtlCol="0">
            <a:spAutoFit/>
          </a:bodyPr>
          <a:lstStyle/>
          <a:p>
            <a:r>
              <a:rPr lang="de-DE" b="1" dirty="0">
                <a:solidFill>
                  <a:schemeClr val="tx1"/>
                </a:solidFill>
                <a:latin typeface="Cambria Math" panose="02040503050406030204" pitchFamily="18" charset="0"/>
                <a:ea typeface="Cambria Math" panose="02040503050406030204" pitchFamily="18" charset="0"/>
              </a:rPr>
              <a:t>TPR</a:t>
            </a:r>
          </a:p>
        </p:txBody>
      </p:sp>
      <p:sp>
        <p:nvSpPr>
          <p:cNvPr id="21" name="Textfeld 20">
            <a:extLst>
              <a:ext uri="{FF2B5EF4-FFF2-40B4-BE49-F238E27FC236}">
                <a16:creationId xmlns:a16="http://schemas.microsoft.com/office/drawing/2014/main" id="{DC59D99F-6D9F-4898-B90C-24E489B90E6A}"/>
              </a:ext>
            </a:extLst>
          </p:cNvPr>
          <p:cNvSpPr txBox="1"/>
          <p:nvPr/>
        </p:nvSpPr>
        <p:spPr>
          <a:xfrm>
            <a:off x="5563462" y="798998"/>
            <a:ext cx="662361" cy="400110"/>
          </a:xfrm>
          <a:prstGeom prst="rect">
            <a:avLst/>
          </a:prstGeom>
          <a:noFill/>
        </p:spPr>
        <p:txBody>
          <a:bodyPr wrap="none" rtlCol="0">
            <a:spAutoFit/>
          </a:bodyPr>
          <a:lstStyle/>
          <a:p>
            <a:r>
              <a:rPr lang="de-DE" b="1" dirty="0">
                <a:solidFill>
                  <a:schemeClr val="tx1"/>
                </a:solidFill>
                <a:latin typeface="Cambria Math" panose="02040503050406030204" pitchFamily="18" charset="0"/>
                <a:ea typeface="Cambria Math" panose="02040503050406030204" pitchFamily="18" charset="0"/>
              </a:rPr>
              <a:t>TNR</a:t>
            </a:r>
          </a:p>
        </p:txBody>
      </p:sp>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C875DFC2-FA46-430A-AC7D-A740E26CAAEB}"/>
                  </a:ext>
                </a:extLst>
              </p:cNvPr>
              <p:cNvSpPr txBox="1"/>
              <p:nvPr/>
            </p:nvSpPr>
            <p:spPr>
              <a:xfrm>
                <a:off x="8136751" y="798998"/>
                <a:ext cx="296485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dirty="0" smtClean="0">
                          <a:solidFill>
                            <a:schemeClr val="tx1"/>
                          </a:solidFill>
                          <a:latin typeface="Cambria Math" panose="02040503050406030204" pitchFamily="18" charset="0"/>
                        </a:rPr>
                        <m:t>𝑱</m:t>
                      </m:r>
                      <m:r>
                        <a:rPr lang="de-DE" b="1" i="1" dirty="0" smtClean="0">
                          <a:solidFill>
                            <a:schemeClr val="tx1"/>
                          </a:solidFill>
                          <a:latin typeface="Cambria Math" panose="02040503050406030204" pitchFamily="18" charset="0"/>
                        </a:rPr>
                        <m:t>=</m:t>
                      </m:r>
                      <m:r>
                        <a:rPr lang="de-DE" b="1" i="1" dirty="0" smtClean="0">
                          <a:solidFill>
                            <a:schemeClr val="tx1"/>
                          </a:solidFill>
                          <a:latin typeface="Cambria Math" panose="02040503050406030204" pitchFamily="18" charset="0"/>
                        </a:rPr>
                        <m:t>𝟎</m:t>
                      </m:r>
                      <m:r>
                        <a:rPr lang="de-DE" b="1" i="1" dirty="0" smtClean="0">
                          <a:solidFill>
                            <a:schemeClr val="tx1"/>
                          </a:solidFill>
                          <a:latin typeface="Cambria Math" panose="02040503050406030204" pitchFamily="18" charset="0"/>
                        </a:rPr>
                        <m:t>,</m:t>
                      </m:r>
                      <m:r>
                        <a:rPr lang="de-DE" b="1" i="1" dirty="0" smtClean="0">
                          <a:solidFill>
                            <a:schemeClr val="tx1"/>
                          </a:solidFill>
                          <a:latin typeface="Cambria Math" panose="02040503050406030204" pitchFamily="18" charset="0"/>
                        </a:rPr>
                        <m:t>𝟓</m:t>
                      </m:r>
                      <m:r>
                        <a:rPr lang="de-DE" b="1" i="1" dirty="0" smtClean="0">
                          <a:solidFill>
                            <a:schemeClr val="tx1"/>
                          </a:solidFill>
                          <a:latin typeface="Cambria Math" panose="02040503050406030204" pitchFamily="18" charset="0"/>
                        </a:rPr>
                        <m:t> </m:t>
                      </m:r>
                      <m:r>
                        <a:rPr lang="de-DE" b="1" i="0" dirty="0" smtClean="0">
                          <a:solidFill>
                            <a:schemeClr val="tx1"/>
                          </a:solidFill>
                          <a:latin typeface="Cambria Math" panose="02040503050406030204" pitchFamily="18" charset="0"/>
                        </a:rPr>
                        <m:t>𝐓𝐏𝐑</m:t>
                      </m:r>
                      <m:r>
                        <a:rPr lang="de-DE" b="1" i="1" dirty="0" smtClean="0">
                          <a:solidFill>
                            <a:schemeClr val="tx1"/>
                          </a:solidFill>
                          <a:latin typeface="Cambria Math" panose="02040503050406030204" pitchFamily="18" charset="0"/>
                        </a:rPr>
                        <m:t>+</m:t>
                      </m:r>
                      <m:r>
                        <a:rPr lang="de-DE" b="1" i="1" dirty="0" smtClean="0">
                          <a:solidFill>
                            <a:schemeClr val="tx1"/>
                          </a:solidFill>
                          <a:latin typeface="Cambria Math" panose="02040503050406030204" pitchFamily="18" charset="0"/>
                        </a:rPr>
                        <m:t>𝟎</m:t>
                      </m:r>
                      <m:r>
                        <a:rPr lang="de-DE" b="1" i="1" dirty="0" smtClean="0">
                          <a:solidFill>
                            <a:schemeClr val="tx1"/>
                          </a:solidFill>
                          <a:latin typeface="Cambria Math" panose="02040503050406030204" pitchFamily="18" charset="0"/>
                        </a:rPr>
                        <m:t>,</m:t>
                      </m:r>
                      <m:r>
                        <a:rPr lang="de-DE" b="1" i="1" dirty="0" smtClean="0">
                          <a:solidFill>
                            <a:schemeClr val="tx1"/>
                          </a:solidFill>
                          <a:latin typeface="Cambria Math" panose="02040503050406030204" pitchFamily="18" charset="0"/>
                        </a:rPr>
                        <m:t>𝟓</m:t>
                      </m:r>
                      <m:r>
                        <a:rPr lang="de-DE" b="1" i="1" dirty="0" smtClean="0">
                          <a:solidFill>
                            <a:schemeClr val="tx1"/>
                          </a:solidFill>
                          <a:latin typeface="Cambria Math" panose="02040503050406030204" pitchFamily="18" charset="0"/>
                        </a:rPr>
                        <m:t> </m:t>
                      </m:r>
                      <m:r>
                        <a:rPr lang="de-DE" b="1" i="0" dirty="0" smtClean="0">
                          <a:solidFill>
                            <a:schemeClr val="tx1"/>
                          </a:solidFill>
                          <a:latin typeface="Cambria Math" panose="02040503050406030204" pitchFamily="18" charset="0"/>
                        </a:rPr>
                        <m:t>𝐓𝐍𝐑</m:t>
                      </m:r>
                    </m:oMath>
                  </m:oMathPara>
                </a14:m>
                <a:endParaRPr lang="de-DE" b="1" dirty="0">
                  <a:solidFill>
                    <a:schemeClr val="tx1"/>
                  </a:solidFill>
                </a:endParaRPr>
              </a:p>
            </p:txBody>
          </p:sp>
        </mc:Choice>
        <mc:Fallback xmlns="">
          <p:sp>
            <p:nvSpPr>
              <p:cNvPr id="22" name="Textfeld 21">
                <a:extLst>
                  <a:ext uri="{FF2B5EF4-FFF2-40B4-BE49-F238E27FC236}">
                    <a16:creationId xmlns:a16="http://schemas.microsoft.com/office/drawing/2014/main" id="{C875DFC2-FA46-430A-AC7D-A740E26CAAEB}"/>
                  </a:ext>
                </a:extLst>
              </p:cNvPr>
              <p:cNvSpPr txBox="1">
                <a:spLocks noRot="1" noChangeAspect="1" noMove="1" noResize="1" noEditPoints="1" noAdjustHandles="1" noChangeArrowheads="1" noChangeShapeType="1" noTextEdit="1"/>
              </p:cNvSpPr>
              <p:nvPr/>
            </p:nvSpPr>
            <p:spPr>
              <a:xfrm>
                <a:off x="8136751" y="798998"/>
                <a:ext cx="2964850" cy="400110"/>
              </a:xfrm>
              <a:prstGeom prst="rect">
                <a:avLst/>
              </a:prstGeom>
              <a:blipFill>
                <a:blip r:embed="rId12"/>
                <a:stretch>
                  <a:fillRect b="-12121"/>
                </a:stretch>
              </a:blipFill>
            </p:spPr>
            <p:txBody>
              <a:bodyPr/>
              <a:lstStyle/>
              <a:p>
                <a:r>
                  <a:rPr lang="de-DE">
                    <a:noFill/>
                  </a:rPr>
                  <a:t> </a:t>
                </a:r>
              </a:p>
            </p:txBody>
          </p:sp>
        </mc:Fallback>
      </mc:AlternateContent>
      <p:pic>
        <p:nvPicPr>
          <p:cNvPr id="4" name="Grafik 3" descr="Ein Bild, das Text, ClipArt, Screenshot enthält.&#10;&#10;Automatisch generierte Beschreibung">
            <a:extLst>
              <a:ext uri="{FF2B5EF4-FFF2-40B4-BE49-F238E27FC236}">
                <a16:creationId xmlns:a16="http://schemas.microsoft.com/office/drawing/2014/main" id="{F147275A-9546-4D22-B8B9-636204E59F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36560" y="999053"/>
            <a:ext cx="606001" cy="3726091"/>
          </a:xfrm>
          <a:prstGeom prst="rect">
            <a:avLst/>
          </a:prstGeom>
        </p:spPr>
      </p:pic>
      <p:sp>
        <p:nvSpPr>
          <p:cNvPr id="3" name="Rechteck 2">
            <a:extLst>
              <a:ext uri="{FF2B5EF4-FFF2-40B4-BE49-F238E27FC236}">
                <a16:creationId xmlns:a16="http://schemas.microsoft.com/office/drawing/2014/main" id="{07E0E1BC-C671-4B72-80C6-47CF3A0B3F09}"/>
              </a:ext>
            </a:extLst>
          </p:cNvPr>
          <p:cNvSpPr/>
          <p:nvPr/>
        </p:nvSpPr>
        <p:spPr bwMode="auto">
          <a:xfrm>
            <a:off x="4367808" y="5013176"/>
            <a:ext cx="3096344" cy="550172"/>
          </a:xfrm>
          <a:prstGeom prst="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graphicFrame>
        <p:nvGraphicFramePr>
          <p:cNvPr id="13" name="Diagramm 12">
            <a:extLst>
              <a:ext uri="{FF2B5EF4-FFF2-40B4-BE49-F238E27FC236}">
                <a16:creationId xmlns:a16="http://schemas.microsoft.com/office/drawing/2014/main" id="{015D15FF-F218-44C5-BB23-8E0CA27A21D0}"/>
              </a:ext>
            </a:extLst>
          </p:cNvPr>
          <p:cNvGraphicFramePr/>
          <p:nvPr>
            <p:extLst>
              <p:ext uri="{D42A27DB-BD31-4B8C-83A1-F6EECF244321}">
                <p14:modId xmlns:p14="http://schemas.microsoft.com/office/powerpoint/2010/main" val="124970548"/>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408902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888DCB-EEAB-48C5-9037-D847C80D605B}"/>
              </a:ext>
            </a:extLst>
          </p:cNvPr>
          <p:cNvSpPr>
            <a:spLocks noGrp="1"/>
          </p:cNvSpPr>
          <p:nvPr>
            <p:ph type="title"/>
          </p:nvPr>
        </p:nvSpPr>
        <p:spPr/>
        <p:txBody>
          <a:bodyPr/>
          <a:lstStyle/>
          <a:p>
            <a:r>
              <a:rPr lang="de-DE" dirty="0"/>
              <a:t>Steady-State Analyse – Kennlinie berücksichtigt</a:t>
            </a:r>
          </a:p>
        </p:txBody>
      </p:sp>
      <p:pic>
        <p:nvPicPr>
          <p:cNvPr id="13" name="Inhaltsplatzhalter 12">
            <a:extLst>
              <a:ext uri="{FF2B5EF4-FFF2-40B4-BE49-F238E27FC236}">
                <a16:creationId xmlns:a16="http://schemas.microsoft.com/office/drawing/2014/main" id="{FD9AD0C9-63C0-49A7-942C-54B57F029AA8}"/>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4829" r="8250"/>
          <a:stretch/>
        </p:blipFill>
        <p:spPr>
          <a:xfrm>
            <a:off x="6140004" y="2085118"/>
            <a:ext cx="5356596" cy="3091572"/>
          </a:xfrm>
        </p:spPr>
      </p:pic>
      <p:pic>
        <p:nvPicPr>
          <p:cNvPr id="11" name="Inhaltsplatzhalter 10">
            <a:extLst>
              <a:ext uri="{FF2B5EF4-FFF2-40B4-BE49-F238E27FC236}">
                <a16:creationId xmlns:a16="http://schemas.microsoft.com/office/drawing/2014/main" id="{AE5CC960-841E-44C6-8385-D316292E9192}"/>
              </a:ext>
            </a:extLst>
          </p:cNvPr>
          <p:cNvPicPr>
            <a:picLocks noGrp="1" noChangeAspect="1"/>
          </p:cNvPicPr>
          <p:nvPr>
            <p:ph sz="half" idx="1"/>
          </p:nvPr>
        </p:nvPicPr>
        <p:blipFill rotWithShape="1">
          <a:blip r:embed="rId4" cstate="print">
            <a:extLst>
              <a:ext uri="{28A0092B-C50C-407E-A947-70E740481C1C}">
                <a14:useLocalDpi xmlns:a14="http://schemas.microsoft.com/office/drawing/2010/main" val="0"/>
              </a:ext>
            </a:extLst>
          </a:blip>
          <a:srcRect l="4270" r="7446"/>
          <a:stretch/>
        </p:blipFill>
        <p:spPr>
          <a:xfrm>
            <a:off x="695400" y="2132856"/>
            <a:ext cx="5356596" cy="3043834"/>
          </a:xfrm>
        </p:spPr>
      </p:pic>
      <mc:AlternateContent xmlns:mc="http://schemas.openxmlformats.org/markup-compatibility/2006">
        <mc:Choice xmlns:a14="http://schemas.microsoft.com/office/drawing/2010/main" Requires="a14">
          <p:sp>
            <p:nvSpPr>
              <p:cNvPr id="14" name="Textfeld 13">
                <a:extLst>
                  <a:ext uri="{FF2B5EF4-FFF2-40B4-BE49-F238E27FC236}">
                    <a16:creationId xmlns:a16="http://schemas.microsoft.com/office/drawing/2014/main" id="{22EE488E-FF95-48E2-9E07-0321E7FB7DC7}"/>
                  </a:ext>
                </a:extLst>
              </p:cNvPr>
              <p:cNvSpPr txBox="1"/>
              <p:nvPr/>
            </p:nvSpPr>
            <p:spPr>
              <a:xfrm>
                <a:off x="701069" y="1556792"/>
                <a:ext cx="10795531" cy="400110"/>
              </a:xfrm>
              <a:prstGeom prst="rect">
                <a:avLst/>
              </a:prstGeom>
              <a:noFill/>
            </p:spPr>
            <p:txBody>
              <a:bodyPr wrap="square" rtlCol="0">
                <a:spAutoFit/>
              </a:bodyPr>
              <a:lstStyle/>
              <a:p>
                <a:pPr algn="ctr"/>
                <a:r>
                  <a:rPr lang="de-DE" b="1" dirty="0">
                    <a:solidFill>
                      <a:schemeClr val="tx1"/>
                    </a:solidFill>
                    <a:latin typeface="+mn-lt"/>
                    <a:ea typeface="Cambria Math" panose="02040503050406030204" pitchFamily="18" charset="0"/>
                  </a:rPr>
                  <a:t>Massenfluss auf dem Fließband für </a:t>
                </a:r>
                <a14:m>
                  <m:oMath xmlns:m="http://schemas.openxmlformats.org/officeDocument/2006/math">
                    <m:sSub>
                      <m:sSubPr>
                        <m:ctrlPr>
                          <a:rPr lang="de-DE" b="1" i="1" smtClean="0">
                            <a:solidFill>
                              <a:schemeClr val="tx1"/>
                            </a:solidFill>
                            <a:latin typeface="Cambria Math" panose="02040503050406030204" pitchFamily="18" charset="0"/>
                            <a:ea typeface="Cambria Math" panose="02040503050406030204" pitchFamily="18" charset="0"/>
                          </a:rPr>
                        </m:ctrlPr>
                      </m:sSubPr>
                      <m:e>
                        <m:r>
                          <a:rPr lang="de-DE" b="1" i="1" smtClean="0">
                            <a:solidFill>
                              <a:schemeClr val="tx1"/>
                            </a:solidFill>
                            <a:latin typeface="Cambria Math" panose="02040503050406030204" pitchFamily="18" charset="0"/>
                            <a:ea typeface="Cambria Math" panose="02040503050406030204" pitchFamily="18" charset="0"/>
                          </a:rPr>
                          <m:t>𝒓</m:t>
                        </m:r>
                      </m:e>
                      <m:sub>
                        <m:r>
                          <a:rPr lang="de-DE" b="1" i="0" smtClean="0">
                            <a:solidFill>
                              <a:schemeClr val="tx1"/>
                            </a:solidFill>
                            <a:latin typeface="Cambria Math" panose="02040503050406030204" pitchFamily="18" charset="0"/>
                            <a:ea typeface="Cambria Math" panose="02040503050406030204" pitchFamily="18" charset="0"/>
                          </a:rPr>
                          <m:t>𝐏</m:t>
                        </m:r>
                      </m:sub>
                    </m:sSub>
                    <m:r>
                      <a:rPr lang="de-DE" b="1" i="1" smtClean="0">
                        <a:solidFill>
                          <a:schemeClr val="tx1"/>
                        </a:solidFill>
                        <a:latin typeface="Cambria Math" panose="02040503050406030204" pitchFamily="18" charset="0"/>
                        <a:ea typeface="Cambria Math" panose="02040503050406030204" pitchFamily="18" charset="0"/>
                      </a:rPr>
                      <m:t>=</m:t>
                    </m:r>
                    <m:r>
                      <a:rPr lang="de-DE" b="1" i="1" smtClean="0">
                        <a:solidFill>
                          <a:schemeClr val="tx1"/>
                        </a:solidFill>
                        <a:latin typeface="Cambria Math" panose="02040503050406030204" pitchFamily="18" charset="0"/>
                        <a:ea typeface="Cambria Math" panose="02040503050406030204" pitchFamily="18" charset="0"/>
                      </a:rPr>
                      <m:t>𝟗𝟎</m:t>
                    </m:r>
                  </m:oMath>
                </a14:m>
                <a:r>
                  <a:rPr lang="de-DE" b="1" dirty="0">
                    <a:solidFill>
                      <a:schemeClr val="tx1"/>
                    </a:solidFill>
                    <a:latin typeface="Cambria Math" panose="02040503050406030204" pitchFamily="18" charset="0"/>
                    <a:ea typeface="Cambria Math" panose="02040503050406030204" pitchFamily="18" charset="0"/>
                  </a:rPr>
                  <a:t> g/s </a:t>
                </a:r>
                <a:r>
                  <a:rPr lang="de-DE" b="1" dirty="0">
                    <a:solidFill>
                      <a:schemeClr val="tx1"/>
                    </a:solidFill>
                    <a:latin typeface="+mn-lt"/>
                    <a:ea typeface="Cambria Math" panose="02040503050406030204" pitchFamily="18" charset="0"/>
                  </a:rPr>
                  <a:t>und</a:t>
                </a:r>
                <a:r>
                  <a:rPr lang="de-DE" b="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de-DE" b="1" i="1" smtClean="0">
                            <a:solidFill>
                              <a:schemeClr val="tx1"/>
                            </a:solidFill>
                            <a:latin typeface="Cambria Math" panose="02040503050406030204" pitchFamily="18" charset="0"/>
                            <a:ea typeface="Cambria Math" panose="02040503050406030204" pitchFamily="18" charset="0"/>
                          </a:rPr>
                        </m:ctrlPr>
                      </m:sSubPr>
                      <m:e>
                        <m:r>
                          <a:rPr lang="de-DE" b="1" i="1" smtClean="0">
                            <a:solidFill>
                              <a:schemeClr val="tx1"/>
                            </a:solidFill>
                            <a:latin typeface="Cambria Math" panose="02040503050406030204" pitchFamily="18" charset="0"/>
                            <a:ea typeface="Cambria Math" panose="02040503050406030204" pitchFamily="18" charset="0"/>
                          </a:rPr>
                          <m:t>𝒓</m:t>
                        </m:r>
                      </m:e>
                      <m:sub>
                        <m:r>
                          <a:rPr lang="de-DE" b="1" i="0" smtClean="0">
                            <a:solidFill>
                              <a:schemeClr val="tx1"/>
                            </a:solidFill>
                            <a:latin typeface="Cambria Math" panose="02040503050406030204" pitchFamily="18" charset="0"/>
                            <a:ea typeface="Cambria Math" panose="02040503050406030204" pitchFamily="18" charset="0"/>
                          </a:rPr>
                          <m:t>𝐍</m:t>
                        </m:r>
                      </m:sub>
                    </m:sSub>
                    <m:r>
                      <a:rPr lang="de-DE" b="1" i="1" smtClean="0">
                        <a:solidFill>
                          <a:schemeClr val="tx1"/>
                        </a:solidFill>
                        <a:latin typeface="Cambria Math" panose="02040503050406030204" pitchFamily="18" charset="0"/>
                        <a:ea typeface="Cambria Math" panose="02040503050406030204" pitchFamily="18" charset="0"/>
                      </a:rPr>
                      <m:t>=</m:t>
                    </m:r>
                    <m:r>
                      <a:rPr lang="de-DE" b="1" i="1" smtClean="0">
                        <a:solidFill>
                          <a:schemeClr val="tx1"/>
                        </a:solidFill>
                        <a:latin typeface="Cambria Math" panose="02040503050406030204" pitchFamily="18" charset="0"/>
                        <a:ea typeface="Cambria Math" panose="02040503050406030204" pitchFamily="18" charset="0"/>
                      </a:rPr>
                      <m:t>𝟏𝟎</m:t>
                    </m:r>
                  </m:oMath>
                </a14:m>
                <a:r>
                  <a:rPr lang="de-DE" b="1" dirty="0">
                    <a:solidFill>
                      <a:schemeClr val="tx1"/>
                    </a:solidFill>
                    <a:latin typeface="Cambria Math" panose="02040503050406030204" pitchFamily="18" charset="0"/>
                    <a:ea typeface="Cambria Math" panose="02040503050406030204" pitchFamily="18" charset="0"/>
                  </a:rPr>
                  <a:t> g/s</a:t>
                </a:r>
              </a:p>
            </p:txBody>
          </p:sp>
        </mc:Choice>
        <mc:Fallback>
          <p:sp>
            <p:nvSpPr>
              <p:cNvPr id="14" name="Textfeld 13">
                <a:extLst>
                  <a:ext uri="{FF2B5EF4-FFF2-40B4-BE49-F238E27FC236}">
                    <a16:creationId xmlns:a16="http://schemas.microsoft.com/office/drawing/2014/main" id="{22EE488E-FF95-48E2-9E07-0321E7FB7DC7}"/>
                  </a:ext>
                </a:extLst>
              </p:cNvPr>
              <p:cNvSpPr txBox="1">
                <a:spLocks noRot="1" noChangeAspect="1" noMove="1" noResize="1" noEditPoints="1" noAdjustHandles="1" noChangeArrowheads="1" noChangeShapeType="1" noTextEdit="1"/>
              </p:cNvSpPr>
              <p:nvPr/>
            </p:nvSpPr>
            <p:spPr>
              <a:xfrm>
                <a:off x="701069" y="1556792"/>
                <a:ext cx="10795531" cy="400110"/>
              </a:xfrm>
              <a:prstGeom prst="rect">
                <a:avLst/>
              </a:prstGeom>
              <a:blipFill>
                <a:blip r:embed="rId5"/>
                <a:stretch>
                  <a:fillRect t="-7576" b="-27273"/>
                </a:stretch>
              </a:blipFill>
            </p:spPr>
            <p:txBody>
              <a:bodyPr/>
              <a:lstStyle/>
              <a:p>
                <a:r>
                  <a:rPr lang="de-DE">
                    <a:noFill/>
                  </a:rPr>
                  <a:t> </a:t>
                </a:r>
              </a:p>
            </p:txBody>
          </p:sp>
        </mc:Fallback>
      </mc:AlternateContent>
      <p:graphicFrame>
        <p:nvGraphicFramePr>
          <p:cNvPr id="15" name="Diagramm 14">
            <a:extLst>
              <a:ext uri="{FF2B5EF4-FFF2-40B4-BE49-F238E27FC236}">
                <a16:creationId xmlns:a16="http://schemas.microsoft.com/office/drawing/2014/main" id="{2E335ED7-5EA1-4B2F-BB5C-A94DB6A79E72}"/>
              </a:ext>
            </a:extLst>
          </p:cNvPr>
          <p:cNvGraphicFramePr/>
          <p:nvPr>
            <p:extLst>
              <p:ext uri="{D42A27DB-BD31-4B8C-83A1-F6EECF244321}">
                <p14:modId xmlns:p14="http://schemas.microsoft.com/office/powerpoint/2010/main" val="2894498663"/>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09382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16555-82C0-4FAA-AEA4-7DB2B2F99FBA}"/>
              </a:ext>
            </a:extLst>
          </p:cNvPr>
          <p:cNvSpPr>
            <a:spLocks noGrp="1"/>
          </p:cNvSpPr>
          <p:nvPr>
            <p:ph type="title"/>
          </p:nvPr>
        </p:nvSpPr>
        <p:spPr/>
        <p:txBody>
          <a:bodyPr/>
          <a:lstStyle/>
          <a:p>
            <a:r>
              <a:rPr lang="de-DE" dirty="0"/>
              <a:t>Steady-State Analyse – Kennlinie berücksichtigt</a:t>
            </a:r>
          </a:p>
        </p:txBody>
      </p:sp>
      <p:pic>
        <p:nvPicPr>
          <p:cNvPr id="16" name="Inhaltsplatzhalter 15">
            <a:extLst>
              <a:ext uri="{FF2B5EF4-FFF2-40B4-BE49-F238E27FC236}">
                <a16:creationId xmlns:a16="http://schemas.microsoft.com/office/drawing/2014/main" id="{FF906B1F-82CA-491E-8C40-CFBA73A7D9F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19336" y="936019"/>
            <a:ext cx="3976688" cy="3976688"/>
          </a:xfrm>
        </p:spPr>
      </p:pic>
      <p:pic>
        <p:nvPicPr>
          <p:cNvPr id="17" name="Inhaltsplatzhalter 15">
            <a:extLst>
              <a:ext uri="{FF2B5EF4-FFF2-40B4-BE49-F238E27FC236}">
                <a16:creationId xmlns:a16="http://schemas.microsoft.com/office/drawing/2014/main" id="{65298ECB-52FA-4A5D-AD82-B32AE635DDA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3791744" y="966693"/>
            <a:ext cx="397668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Inhaltsplatzhalter 15">
            <a:extLst>
              <a:ext uri="{FF2B5EF4-FFF2-40B4-BE49-F238E27FC236}">
                <a16:creationId xmlns:a16="http://schemas.microsoft.com/office/drawing/2014/main" id="{5457C596-8986-490B-AA22-8E8B6A3A20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7464152" y="970525"/>
            <a:ext cx="397668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Grafik 3" descr="Ein Bild, das Text, ClipArt, Screenshot enthält.&#10;&#10;Automatisch generierte Beschreibung">
            <a:extLst>
              <a:ext uri="{FF2B5EF4-FFF2-40B4-BE49-F238E27FC236}">
                <a16:creationId xmlns:a16="http://schemas.microsoft.com/office/drawing/2014/main" id="{F147275A-9546-4D22-B8B9-636204E59F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36560" y="999053"/>
            <a:ext cx="606001" cy="3726091"/>
          </a:xfrm>
          <a:prstGeom prst="rect">
            <a:avLst/>
          </a:prstGeom>
        </p:spPr>
      </p:pic>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6011A0BC-6E3C-4464-A04E-C1934B725047}"/>
                  </a:ext>
                </a:extLst>
              </p:cNvPr>
              <p:cNvSpPr txBox="1"/>
              <p:nvPr/>
            </p:nvSpPr>
            <p:spPr>
              <a:xfrm>
                <a:off x="8136751" y="798998"/>
                <a:ext cx="296485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1" i="1" dirty="0" smtClean="0">
                          <a:solidFill>
                            <a:schemeClr val="tx1"/>
                          </a:solidFill>
                          <a:latin typeface="Cambria Math" panose="02040503050406030204" pitchFamily="18" charset="0"/>
                        </a:rPr>
                        <m:t>𝑱</m:t>
                      </m:r>
                      <m:r>
                        <a:rPr lang="de-DE" b="1" i="1" dirty="0" smtClean="0">
                          <a:solidFill>
                            <a:schemeClr val="tx1"/>
                          </a:solidFill>
                          <a:latin typeface="Cambria Math" panose="02040503050406030204" pitchFamily="18" charset="0"/>
                        </a:rPr>
                        <m:t>=</m:t>
                      </m:r>
                      <m:r>
                        <a:rPr lang="de-DE" b="1" i="1" dirty="0" smtClean="0">
                          <a:solidFill>
                            <a:schemeClr val="tx1"/>
                          </a:solidFill>
                          <a:latin typeface="Cambria Math" panose="02040503050406030204" pitchFamily="18" charset="0"/>
                        </a:rPr>
                        <m:t>𝟎</m:t>
                      </m:r>
                      <m:r>
                        <a:rPr lang="de-DE" b="1" i="1" dirty="0" smtClean="0">
                          <a:solidFill>
                            <a:schemeClr val="tx1"/>
                          </a:solidFill>
                          <a:latin typeface="Cambria Math" panose="02040503050406030204" pitchFamily="18" charset="0"/>
                        </a:rPr>
                        <m:t>,</m:t>
                      </m:r>
                      <m:r>
                        <a:rPr lang="de-DE" b="1" i="1" dirty="0" smtClean="0">
                          <a:solidFill>
                            <a:schemeClr val="tx1"/>
                          </a:solidFill>
                          <a:latin typeface="Cambria Math" panose="02040503050406030204" pitchFamily="18" charset="0"/>
                        </a:rPr>
                        <m:t>𝟓</m:t>
                      </m:r>
                      <m:r>
                        <a:rPr lang="de-DE" b="1" i="1" dirty="0" smtClean="0">
                          <a:solidFill>
                            <a:schemeClr val="tx1"/>
                          </a:solidFill>
                          <a:latin typeface="Cambria Math" panose="02040503050406030204" pitchFamily="18" charset="0"/>
                        </a:rPr>
                        <m:t> </m:t>
                      </m:r>
                      <m:r>
                        <a:rPr lang="de-DE" b="1" i="0" dirty="0" smtClean="0">
                          <a:solidFill>
                            <a:schemeClr val="tx1"/>
                          </a:solidFill>
                          <a:latin typeface="Cambria Math" panose="02040503050406030204" pitchFamily="18" charset="0"/>
                        </a:rPr>
                        <m:t>𝐓𝐏𝐑</m:t>
                      </m:r>
                      <m:r>
                        <a:rPr lang="de-DE" b="1" i="1" dirty="0" smtClean="0">
                          <a:solidFill>
                            <a:schemeClr val="tx1"/>
                          </a:solidFill>
                          <a:latin typeface="Cambria Math" panose="02040503050406030204" pitchFamily="18" charset="0"/>
                        </a:rPr>
                        <m:t>+</m:t>
                      </m:r>
                      <m:r>
                        <a:rPr lang="de-DE" b="1" i="1" dirty="0" smtClean="0">
                          <a:solidFill>
                            <a:schemeClr val="tx1"/>
                          </a:solidFill>
                          <a:latin typeface="Cambria Math" panose="02040503050406030204" pitchFamily="18" charset="0"/>
                        </a:rPr>
                        <m:t>𝟎</m:t>
                      </m:r>
                      <m:r>
                        <a:rPr lang="de-DE" b="1" i="1" dirty="0" smtClean="0">
                          <a:solidFill>
                            <a:schemeClr val="tx1"/>
                          </a:solidFill>
                          <a:latin typeface="Cambria Math" panose="02040503050406030204" pitchFamily="18" charset="0"/>
                        </a:rPr>
                        <m:t>,</m:t>
                      </m:r>
                      <m:r>
                        <a:rPr lang="de-DE" b="1" i="1" dirty="0" smtClean="0">
                          <a:solidFill>
                            <a:schemeClr val="tx1"/>
                          </a:solidFill>
                          <a:latin typeface="Cambria Math" panose="02040503050406030204" pitchFamily="18" charset="0"/>
                        </a:rPr>
                        <m:t>𝟓</m:t>
                      </m:r>
                      <m:r>
                        <a:rPr lang="de-DE" b="1" i="1" dirty="0" smtClean="0">
                          <a:solidFill>
                            <a:schemeClr val="tx1"/>
                          </a:solidFill>
                          <a:latin typeface="Cambria Math" panose="02040503050406030204" pitchFamily="18" charset="0"/>
                        </a:rPr>
                        <m:t> </m:t>
                      </m:r>
                      <m:r>
                        <a:rPr lang="de-DE" b="1" i="0" dirty="0" smtClean="0">
                          <a:solidFill>
                            <a:schemeClr val="tx1"/>
                          </a:solidFill>
                          <a:latin typeface="Cambria Math" panose="02040503050406030204" pitchFamily="18" charset="0"/>
                        </a:rPr>
                        <m:t>𝐓𝐍𝐑</m:t>
                      </m:r>
                    </m:oMath>
                  </m:oMathPara>
                </a14:m>
                <a:endParaRPr lang="de-DE" b="1" dirty="0">
                  <a:solidFill>
                    <a:schemeClr val="tx1"/>
                  </a:solidFill>
                </a:endParaRPr>
              </a:p>
            </p:txBody>
          </p:sp>
        </mc:Choice>
        <mc:Fallback xmlns="">
          <p:sp>
            <p:nvSpPr>
              <p:cNvPr id="13" name="Textfeld 12">
                <a:extLst>
                  <a:ext uri="{FF2B5EF4-FFF2-40B4-BE49-F238E27FC236}">
                    <a16:creationId xmlns:a16="http://schemas.microsoft.com/office/drawing/2014/main" id="{6011A0BC-6E3C-4464-A04E-C1934B725047}"/>
                  </a:ext>
                </a:extLst>
              </p:cNvPr>
              <p:cNvSpPr txBox="1">
                <a:spLocks noRot="1" noChangeAspect="1" noMove="1" noResize="1" noEditPoints="1" noAdjustHandles="1" noChangeArrowheads="1" noChangeShapeType="1" noTextEdit="1"/>
              </p:cNvSpPr>
              <p:nvPr/>
            </p:nvSpPr>
            <p:spPr>
              <a:xfrm>
                <a:off x="8136751" y="798998"/>
                <a:ext cx="2964850" cy="400110"/>
              </a:xfrm>
              <a:prstGeom prst="rect">
                <a:avLst/>
              </a:prstGeom>
              <a:blipFill>
                <a:blip r:embed="rId12"/>
                <a:stretch>
                  <a:fillRect b="-12121"/>
                </a:stretch>
              </a:blipFill>
            </p:spPr>
            <p:txBody>
              <a:bodyPr/>
              <a:lstStyle/>
              <a:p>
                <a:r>
                  <a:rPr lang="de-DE">
                    <a:noFill/>
                  </a:rPr>
                  <a:t> </a:t>
                </a:r>
              </a:p>
            </p:txBody>
          </p:sp>
        </mc:Fallback>
      </mc:AlternateContent>
      <p:sp>
        <p:nvSpPr>
          <p:cNvPr id="14" name="Textfeld 13">
            <a:extLst>
              <a:ext uri="{FF2B5EF4-FFF2-40B4-BE49-F238E27FC236}">
                <a16:creationId xmlns:a16="http://schemas.microsoft.com/office/drawing/2014/main" id="{324937A8-FEFF-43C3-B9C6-C28803BBFE4C}"/>
              </a:ext>
            </a:extLst>
          </p:cNvPr>
          <p:cNvSpPr txBox="1"/>
          <p:nvPr/>
        </p:nvSpPr>
        <p:spPr>
          <a:xfrm>
            <a:off x="1864257" y="766638"/>
            <a:ext cx="633507" cy="400110"/>
          </a:xfrm>
          <a:prstGeom prst="rect">
            <a:avLst/>
          </a:prstGeom>
          <a:noFill/>
        </p:spPr>
        <p:txBody>
          <a:bodyPr wrap="none" rtlCol="0">
            <a:spAutoFit/>
          </a:bodyPr>
          <a:lstStyle/>
          <a:p>
            <a:r>
              <a:rPr lang="de-DE" b="1" dirty="0">
                <a:solidFill>
                  <a:schemeClr val="tx1"/>
                </a:solidFill>
                <a:latin typeface="Cambria Math" panose="02040503050406030204" pitchFamily="18" charset="0"/>
                <a:ea typeface="Cambria Math" panose="02040503050406030204" pitchFamily="18" charset="0"/>
              </a:rPr>
              <a:t>TPR</a:t>
            </a:r>
          </a:p>
        </p:txBody>
      </p:sp>
      <p:sp>
        <p:nvSpPr>
          <p:cNvPr id="15" name="Textfeld 14">
            <a:extLst>
              <a:ext uri="{FF2B5EF4-FFF2-40B4-BE49-F238E27FC236}">
                <a16:creationId xmlns:a16="http://schemas.microsoft.com/office/drawing/2014/main" id="{AD65BB17-C343-4995-A25D-76B668FB54E8}"/>
              </a:ext>
            </a:extLst>
          </p:cNvPr>
          <p:cNvSpPr txBox="1"/>
          <p:nvPr/>
        </p:nvSpPr>
        <p:spPr>
          <a:xfrm>
            <a:off x="5563462" y="798998"/>
            <a:ext cx="662361" cy="400110"/>
          </a:xfrm>
          <a:prstGeom prst="rect">
            <a:avLst/>
          </a:prstGeom>
          <a:noFill/>
        </p:spPr>
        <p:txBody>
          <a:bodyPr wrap="none" rtlCol="0">
            <a:spAutoFit/>
          </a:bodyPr>
          <a:lstStyle/>
          <a:p>
            <a:r>
              <a:rPr lang="de-DE" b="1" dirty="0">
                <a:solidFill>
                  <a:schemeClr val="tx1"/>
                </a:solidFill>
                <a:latin typeface="Cambria Math" panose="02040503050406030204" pitchFamily="18" charset="0"/>
                <a:ea typeface="Cambria Math" panose="02040503050406030204" pitchFamily="18" charset="0"/>
              </a:rPr>
              <a:t>TNR</a:t>
            </a:r>
          </a:p>
        </p:txBody>
      </p:sp>
      <mc:AlternateContent xmlns:mc="http://schemas.openxmlformats.org/markup-compatibility/2006">
        <mc:Choice xmlns:a14="http://schemas.microsoft.com/office/drawing/2010/main" Requires="a14">
          <p:sp>
            <p:nvSpPr>
              <p:cNvPr id="23" name="Textfeld 22">
                <a:extLst>
                  <a:ext uri="{FF2B5EF4-FFF2-40B4-BE49-F238E27FC236}">
                    <a16:creationId xmlns:a16="http://schemas.microsoft.com/office/drawing/2014/main" id="{11973779-3A3E-4006-A825-A911EBBC5F76}"/>
                  </a:ext>
                </a:extLst>
              </p:cNvPr>
              <p:cNvSpPr txBox="1"/>
              <p:nvPr/>
            </p:nvSpPr>
            <p:spPr>
              <a:xfrm>
                <a:off x="609602" y="5085184"/>
                <a:ext cx="10970684" cy="400110"/>
              </a:xfrm>
              <a:prstGeom prst="rect">
                <a:avLst/>
              </a:prstGeom>
              <a:noFill/>
            </p:spPr>
            <p:txBody>
              <a:bodyPr wrap="square" rtlCol="0">
                <a:spAutoFit/>
              </a:bodyPr>
              <a:lstStyle/>
              <a:p>
                <a:pPr algn="ctr"/>
                <a:r>
                  <a:rPr lang="de-DE" dirty="0">
                    <a:solidFill>
                      <a:schemeClr val="tx1"/>
                    </a:solidFill>
                    <a:latin typeface="+mn-lt"/>
                  </a:rPr>
                  <a:t>Steady-State			Kennlinie ist berücksichtigt	</a:t>
                </a:r>
                <a:r>
                  <a:rPr lang="de-DE" dirty="0">
                    <a:solidFill>
                      <a:schemeClr val="tx1"/>
                    </a:solidFill>
                  </a:rPr>
                  <a:t>		</a:t>
                </a:r>
                <a14:m>
                  <m:oMath xmlns:m="http://schemas.openxmlformats.org/officeDocument/2006/math">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𝑟</m:t>
                        </m:r>
                      </m:e>
                      <m:sub>
                        <m:r>
                          <m:rPr>
                            <m:sty m:val="p"/>
                          </m:rPr>
                          <a:rPr lang="de-DE" b="0" i="0" smtClean="0">
                            <a:solidFill>
                              <a:schemeClr val="tx1"/>
                            </a:solidFill>
                            <a:latin typeface="Cambria Math" panose="02040503050406030204" pitchFamily="18" charset="0"/>
                          </a:rPr>
                          <m:t>P</m:t>
                        </m:r>
                      </m:sub>
                    </m:sSub>
                    <m:r>
                      <a:rPr lang="de-DE" b="0" i="1" smtClean="0">
                        <a:solidFill>
                          <a:schemeClr val="tx1"/>
                        </a:solidFill>
                        <a:latin typeface="Cambria Math" panose="02040503050406030204" pitchFamily="18" charset="0"/>
                      </a:rPr>
                      <m:t>=90</m:t>
                    </m:r>
                    <m:r>
                      <a:rPr lang="de-DE" b="0" i="0" smtClean="0">
                        <a:solidFill>
                          <a:schemeClr val="tx1"/>
                        </a:solidFill>
                        <a:latin typeface="Cambria Math" panose="02040503050406030204" pitchFamily="18" charset="0"/>
                      </a:rPr>
                      <m:t> </m:t>
                    </m:r>
                    <m:r>
                      <m:rPr>
                        <m:sty m:val="p"/>
                      </m:rPr>
                      <a:rPr lang="de-DE" b="0" i="0" smtClean="0">
                        <a:solidFill>
                          <a:schemeClr val="tx1"/>
                        </a:solidFill>
                        <a:latin typeface="Cambria Math" panose="02040503050406030204" pitchFamily="18" charset="0"/>
                      </a:rPr>
                      <m:t>g</m:t>
                    </m:r>
                    <m:r>
                      <a:rPr lang="de-DE" b="0" i="0" smtClean="0">
                        <a:solidFill>
                          <a:schemeClr val="tx1"/>
                        </a:solidFill>
                        <a:latin typeface="Cambria Math" panose="02040503050406030204" pitchFamily="18" charset="0"/>
                      </a:rPr>
                      <m:t>/</m:t>
                    </m:r>
                    <m:r>
                      <m:rPr>
                        <m:sty m:val="p"/>
                      </m:rPr>
                      <a:rPr lang="de-DE" b="0" i="0" smtClean="0">
                        <a:solidFill>
                          <a:schemeClr val="tx1"/>
                        </a:solidFill>
                        <a:latin typeface="Cambria Math" panose="02040503050406030204" pitchFamily="18" charset="0"/>
                      </a:rPr>
                      <m:t>s</m:t>
                    </m:r>
                    <m:r>
                      <a:rPr lang="de-DE" b="0" i="1" smtClean="0">
                        <a:solidFill>
                          <a:schemeClr val="tx1"/>
                        </a:solidFill>
                        <a:latin typeface="Cambria Math" panose="02040503050406030204" pitchFamily="18" charset="0"/>
                      </a:rPr>
                      <m:t>,  </m:t>
                    </m:r>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𝑟</m:t>
                        </m:r>
                      </m:e>
                      <m:sub>
                        <m:r>
                          <m:rPr>
                            <m:sty m:val="p"/>
                          </m:rPr>
                          <a:rPr lang="de-DE" b="0" i="0" smtClean="0">
                            <a:solidFill>
                              <a:schemeClr val="tx1"/>
                            </a:solidFill>
                            <a:latin typeface="Cambria Math" panose="02040503050406030204" pitchFamily="18" charset="0"/>
                          </a:rPr>
                          <m:t>N</m:t>
                        </m:r>
                      </m:sub>
                    </m:sSub>
                    <m:r>
                      <a:rPr lang="de-DE" b="0" i="1" smtClean="0">
                        <a:solidFill>
                          <a:schemeClr val="tx1"/>
                        </a:solidFill>
                        <a:latin typeface="Cambria Math" panose="02040503050406030204" pitchFamily="18" charset="0"/>
                      </a:rPr>
                      <m:t>=10 </m:t>
                    </m:r>
                    <m:r>
                      <m:rPr>
                        <m:sty m:val="p"/>
                      </m:rPr>
                      <a:rPr lang="de-DE" b="0" i="0" smtClean="0">
                        <a:solidFill>
                          <a:schemeClr val="tx1"/>
                        </a:solidFill>
                        <a:latin typeface="Cambria Math" panose="02040503050406030204" pitchFamily="18" charset="0"/>
                      </a:rPr>
                      <m:t>g</m:t>
                    </m:r>
                    <m:r>
                      <a:rPr lang="de-DE" b="0" i="0" smtClean="0">
                        <a:solidFill>
                          <a:schemeClr val="tx1"/>
                        </a:solidFill>
                        <a:latin typeface="Cambria Math" panose="02040503050406030204" pitchFamily="18" charset="0"/>
                      </a:rPr>
                      <m:t>/</m:t>
                    </m:r>
                    <m:r>
                      <m:rPr>
                        <m:sty m:val="p"/>
                      </m:rPr>
                      <a:rPr lang="de-DE" b="0" i="0" smtClean="0">
                        <a:solidFill>
                          <a:schemeClr val="tx1"/>
                        </a:solidFill>
                        <a:latin typeface="Cambria Math" panose="02040503050406030204" pitchFamily="18" charset="0"/>
                      </a:rPr>
                      <m:t>s</m:t>
                    </m:r>
                  </m:oMath>
                </a14:m>
                <a:endParaRPr lang="de-DE" dirty="0">
                  <a:solidFill>
                    <a:schemeClr val="tx1"/>
                  </a:solidFill>
                </a:endParaRPr>
              </a:p>
            </p:txBody>
          </p:sp>
        </mc:Choice>
        <mc:Fallback>
          <p:sp>
            <p:nvSpPr>
              <p:cNvPr id="23" name="Textfeld 22">
                <a:extLst>
                  <a:ext uri="{FF2B5EF4-FFF2-40B4-BE49-F238E27FC236}">
                    <a16:creationId xmlns:a16="http://schemas.microsoft.com/office/drawing/2014/main" id="{11973779-3A3E-4006-A825-A911EBBC5F76}"/>
                  </a:ext>
                </a:extLst>
              </p:cNvPr>
              <p:cNvSpPr txBox="1">
                <a:spLocks noRot="1" noChangeAspect="1" noMove="1" noResize="1" noEditPoints="1" noAdjustHandles="1" noChangeArrowheads="1" noChangeShapeType="1" noTextEdit="1"/>
              </p:cNvSpPr>
              <p:nvPr/>
            </p:nvSpPr>
            <p:spPr>
              <a:xfrm>
                <a:off x="609602" y="5085184"/>
                <a:ext cx="10970684" cy="400110"/>
              </a:xfrm>
              <a:prstGeom prst="rect">
                <a:avLst/>
              </a:prstGeom>
              <a:blipFill>
                <a:blip r:embed="rId13"/>
                <a:stretch>
                  <a:fillRect t="-7576" b="-25758"/>
                </a:stretch>
              </a:blipFill>
            </p:spPr>
            <p:txBody>
              <a:bodyPr/>
              <a:lstStyle/>
              <a:p>
                <a:r>
                  <a:rPr lang="de-DE">
                    <a:noFill/>
                  </a:rPr>
                  <a:t> </a:t>
                </a:r>
              </a:p>
            </p:txBody>
          </p:sp>
        </mc:Fallback>
      </mc:AlternateContent>
      <p:graphicFrame>
        <p:nvGraphicFramePr>
          <p:cNvPr id="12" name="Diagramm 11">
            <a:extLst>
              <a:ext uri="{FF2B5EF4-FFF2-40B4-BE49-F238E27FC236}">
                <a16:creationId xmlns:a16="http://schemas.microsoft.com/office/drawing/2014/main" id="{60572127-7B43-4219-B20D-AC76B873813B}"/>
              </a:ext>
            </a:extLst>
          </p:cNvPr>
          <p:cNvGraphicFramePr/>
          <p:nvPr>
            <p:extLst>
              <p:ext uri="{D42A27DB-BD31-4B8C-83A1-F6EECF244321}">
                <p14:modId xmlns:p14="http://schemas.microsoft.com/office/powerpoint/2010/main" val="3449761014"/>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33483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4A67F1-ADB5-4BAD-9821-71EAB0BD0F13}"/>
              </a:ext>
            </a:extLst>
          </p:cNvPr>
          <p:cNvSpPr>
            <a:spLocks noGrp="1"/>
          </p:cNvSpPr>
          <p:nvPr>
            <p:ph type="title"/>
          </p:nvPr>
        </p:nvSpPr>
        <p:spPr/>
        <p:txBody>
          <a:bodyPr/>
          <a:lstStyle/>
          <a:p>
            <a:r>
              <a:rPr lang="de-DE" dirty="0"/>
              <a:t>Modellprädiktive Regelung</a:t>
            </a:r>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22CBBE12-7E3D-4943-B8B0-D8889C7FCD43}"/>
                  </a:ext>
                </a:extLst>
              </p:cNvPr>
              <p:cNvSpPr>
                <a:spLocks noGrp="1"/>
              </p:cNvSpPr>
              <p:nvPr>
                <p:ph idx="1"/>
              </p:nvPr>
            </p:nvSpPr>
            <p:spPr/>
            <p:txBody>
              <a:bodyPr/>
              <a:lstStyle/>
              <a:p>
                <a:pPr>
                  <a:buFont typeface="Arial" panose="020B0604020202020204" pitchFamily="34" charset="0"/>
                  <a:buChar char="•"/>
                </a:pPr>
                <a:r>
                  <a:rPr lang="de-DE" dirty="0"/>
                  <a:t>Nutzt das Systemmodell zur Prädiktion zukünftiger Zustände</a:t>
                </a:r>
              </a:p>
              <a:p>
                <a:pPr>
                  <a:buFont typeface="Arial" panose="020B0604020202020204" pitchFamily="34" charset="0"/>
                  <a:buChar char="•"/>
                </a:pPr>
                <a:r>
                  <a:rPr lang="de-DE" dirty="0"/>
                  <a:t>Ziel: Minimierung eines Gütemaßes </a:t>
                </a:r>
                <a:br>
                  <a:rPr lang="de-DE" dirty="0"/>
                </a:br>
                <a14:m>
                  <m:oMath xmlns:m="http://schemas.openxmlformats.org/officeDocument/2006/math">
                    <m:func>
                      <m:funcPr>
                        <m:ctrlPr>
                          <a:rPr lang="de-DE" i="1" smtClean="0">
                            <a:latin typeface="Cambria Math" panose="02040503050406030204" pitchFamily="18" charset="0"/>
                          </a:rPr>
                        </m:ctrlPr>
                      </m:funcPr>
                      <m:fName>
                        <m:limLow>
                          <m:limLowPr>
                            <m:ctrlPr>
                              <a:rPr lang="de-DE" i="1" smtClean="0">
                                <a:latin typeface="Cambria Math" panose="02040503050406030204" pitchFamily="18" charset="0"/>
                              </a:rPr>
                            </m:ctrlPr>
                          </m:limLowPr>
                          <m:e>
                            <m:r>
                              <m:rPr>
                                <m:sty m:val="p"/>
                              </m:rPr>
                              <a:rPr lang="de-DE" i="0" smtClean="0">
                                <a:latin typeface="Cambria Math" panose="02040503050406030204" pitchFamily="18" charset="0"/>
                              </a:rPr>
                              <m:t>min</m:t>
                            </m:r>
                          </m:e>
                          <m:lim>
                            <m:bar>
                              <m:barPr>
                                <m:ctrlPr>
                                  <a:rPr lang="de-DE" i="1" smtClean="0">
                                    <a:latin typeface="Cambria Math" panose="02040503050406030204" pitchFamily="18" charset="0"/>
                                  </a:rPr>
                                </m:ctrlPr>
                              </m:barPr>
                              <m:e>
                                <m:r>
                                  <a:rPr lang="de-DE" b="0" i="1" smtClean="0">
                                    <a:latin typeface="Cambria Math" panose="02040503050406030204" pitchFamily="18" charset="0"/>
                                  </a:rPr>
                                  <m:t>𝑢</m:t>
                                </m:r>
                              </m:e>
                            </m:bar>
                          </m:lim>
                        </m:limLow>
                      </m:fName>
                      <m:e>
                        <m:nary>
                          <m:naryPr>
                            <m:chr m:val="∑"/>
                            <m:ctrlPr>
                              <a:rPr lang="de-DE"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𝑘</m:t>
                            </m:r>
                            <m:r>
                              <a:rPr lang="de-DE" b="0" i="1" smtClean="0">
                                <a:latin typeface="Cambria Math" panose="02040503050406030204" pitchFamily="18" charset="0"/>
                              </a:rPr>
                              <m:t>+1</m:t>
                            </m:r>
                          </m:sub>
                          <m:sup>
                            <m:r>
                              <a:rPr lang="de-DE" b="0" i="1" smtClean="0">
                                <a:latin typeface="Cambria Math" panose="02040503050406030204" pitchFamily="18" charset="0"/>
                              </a:rPr>
                              <m:t>𝑘</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𝑛</m:t>
                                </m:r>
                              </m:e>
                              <m:sub>
                                <m:r>
                                  <m:rPr>
                                    <m:sty m:val="p"/>
                                  </m:rPr>
                                  <a:rPr lang="de-DE" b="0" i="0" smtClean="0">
                                    <a:latin typeface="Cambria Math" panose="02040503050406030204" pitchFamily="18" charset="0"/>
                                  </a:rPr>
                                  <m:t>n</m:t>
                                </m:r>
                              </m:sub>
                            </m:sSub>
                          </m:sup>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𝐽</m:t>
                                </m:r>
                              </m:e>
                              <m:sub>
                                <m:r>
                                  <a:rPr lang="de-DE" b="0" i="1" smtClean="0">
                                    <a:latin typeface="Cambria Math" panose="02040503050406030204" pitchFamily="18" charset="0"/>
                                  </a:rPr>
                                  <m:t>𝑖</m:t>
                                </m:r>
                              </m:sub>
                              <m:sup>
                                <m:r>
                                  <a:rPr lang="de-DE" b="0" i="1" smtClean="0">
                                    <a:latin typeface="Cambria Math" panose="02040503050406030204" pitchFamily="18" charset="0"/>
                                  </a:rPr>
                                  <m:t>(</m:t>
                                </m:r>
                                <m:r>
                                  <m:rPr>
                                    <m:sty m:val="p"/>
                                  </m:rPr>
                                  <a:rPr lang="de-DE" b="0" i="0" smtClean="0">
                                    <a:latin typeface="Cambria Math" panose="02040503050406030204" pitchFamily="18" charset="0"/>
                                  </a:rPr>
                                  <m:t>E</m:t>
                                </m:r>
                                <m:r>
                                  <a:rPr lang="de-DE" b="0" i="0" smtClean="0">
                                    <a:latin typeface="Cambria Math" panose="02040503050406030204" pitchFamily="18" charset="0"/>
                                  </a:rPr>
                                  <m:t>1</m:t>
                                </m:r>
                                <m:r>
                                  <a:rPr lang="de-DE" b="0" i="1" smtClean="0">
                                    <a:latin typeface="Cambria Math" panose="02040503050406030204" pitchFamily="18" charset="0"/>
                                  </a:rPr>
                                  <m:t>)</m:t>
                                </m:r>
                              </m:sup>
                            </m:sSubSup>
                            <m:r>
                              <a:rPr lang="de-DE" b="0" i="1" smtClean="0">
                                <a:latin typeface="Cambria Math" panose="02040503050406030204" pitchFamily="18" charset="0"/>
                              </a:rPr>
                              <m:t>+</m:t>
                            </m:r>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𝐽</m:t>
                                </m:r>
                              </m:e>
                              <m:sub>
                                <m:r>
                                  <a:rPr lang="de-DE" b="0" i="1" smtClean="0">
                                    <a:latin typeface="Cambria Math" panose="02040503050406030204" pitchFamily="18" charset="0"/>
                                  </a:rPr>
                                  <m:t>𝑖</m:t>
                                </m:r>
                              </m:sub>
                              <m:sup>
                                <m:r>
                                  <a:rPr lang="de-DE" b="0" i="1" smtClean="0">
                                    <a:latin typeface="Cambria Math" panose="02040503050406030204" pitchFamily="18" charset="0"/>
                                  </a:rPr>
                                  <m:t>(</m:t>
                                </m:r>
                                <m:r>
                                  <m:rPr>
                                    <m:sty m:val="p"/>
                                  </m:rPr>
                                  <a:rPr lang="de-DE" b="0" i="0" smtClean="0">
                                    <a:latin typeface="Cambria Math" panose="02040503050406030204" pitchFamily="18" charset="0"/>
                                  </a:rPr>
                                  <m:t>E</m:t>
                                </m:r>
                                <m:r>
                                  <a:rPr lang="de-DE" b="0" i="0" smtClean="0">
                                    <a:latin typeface="Cambria Math" panose="02040503050406030204" pitchFamily="18" charset="0"/>
                                  </a:rPr>
                                  <m:t>2</m:t>
                                </m:r>
                                <m:r>
                                  <a:rPr lang="de-DE" b="0" i="1" smtClean="0">
                                    <a:latin typeface="Cambria Math" panose="02040503050406030204" pitchFamily="18" charset="0"/>
                                  </a:rPr>
                                  <m:t>)</m:t>
                                </m:r>
                              </m:sup>
                            </m:sSubSup>
                          </m:e>
                        </m:nary>
                      </m:e>
                    </m:func>
                  </m:oMath>
                </a14:m>
                <a:br>
                  <a:rPr lang="de-DE" dirty="0"/>
                </a:br>
                <a:br>
                  <a:rPr lang="de-DE" dirty="0"/>
                </a:br>
                <a:br>
                  <a:rPr lang="de-DE" dirty="0"/>
                </a:br>
                <a:endParaRPr lang="de-DE" dirty="0"/>
              </a:p>
              <a:p>
                <a:pPr>
                  <a:buFont typeface="Arial" panose="020B0604020202020204" pitchFamily="34" charset="0"/>
                  <a:buChar char="•"/>
                </a:pPr>
                <a:endParaRPr lang="de-DE" dirty="0"/>
              </a:p>
            </p:txBody>
          </p:sp>
        </mc:Choice>
        <mc:Fallback>
          <p:sp>
            <p:nvSpPr>
              <p:cNvPr id="3" name="Inhaltsplatzhalter 2">
                <a:extLst>
                  <a:ext uri="{FF2B5EF4-FFF2-40B4-BE49-F238E27FC236}">
                    <a16:creationId xmlns:a16="http://schemas.microsoft.com/office/drawing/2014/main" id="{22CBBE12-7E3D-4943-B8B0-D8889C7FCD43}"/>
                  </a:ext>
                </a:extLst>
              </p:cNvPr>
              <p:cNvSpPr>
                <a:spLocks noGrp="1" noRot="1" noChangeAspect="1" noMove="1" noResize="1" noEditPoints="1" noAdjustHandles="1" noChangeArrowheads="1" noChangeShapeType="1" noTextEdit="1"/>
              </p:cNvSpPr>
              <p:nvPr>
                <p:ph idx="1"/>
              </p:nvPr>
            </p:nvSpPr>
            <p:spPr>
              <a:blipFill>
                <a:blip r:embed="rId3"/>
                <a:stretch>
                  <a:fillRect l="-778" t="-1074"/>
                </a:stretch>
              </a:blipFill>
            </p:spPr>
            <p:txBody>
              <a:bodyPr/>
              <a:lstStyle/>
              <a:p>
                <a:r>
                  <a:rPr lang="de-DE">
                    <a:noFill/>
                  </a:rPr>
                  <a:t> </a:t>
                </a:r>
              </a:p>
            </p:txBody>
          </p:sp>
        </mc:Fallback>
      </mc:AlternateContent>
      <p:pic>
        <p:nvPicPr>
          <p:cNvPr id="5" name="Inhaltsplatzhalter 12">
            <a:extLst>
              <a:ext uri="{FF2B5EF4-FFF2-40B4-BE49-F238E27FC236}">
                <a16:creationId xmlns:a16="http://schemas.microsoft.com/office/drawing/2014/main" id="{0C68A757-F1D6-46C4-8D4E-B59C23AB62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195" y="4013468"/>
            <a:ext cx="3197425" cy="1468177"/>
          </a:xfrm>
          <a:prstGeom prst="rect">
            <a:avLst/>
          </a:prstGeom>
        </p:spPr>
      </p:pic>
      <mc:AlternateContent xmlns:mc="http://schemas.openxmlformats.org/markup-compatibility/2006">
        <mc:Choice xmlns:a14="http://schemas.microsoft.com/office/drawing/2010/main" Requires="a14">
          <p:sp>
            <p:nvSpPr>
              <p:cNvPr id="6" name="Rechteck 5">
                <a:extLst>
                  <a:ext uri="{FF2B5EF4-FFF2-40B4-BE49-F238E27FC236}">
                    <a16:creationId xmlns:a16="http://schemas.microsoft.com/office/drawing/2014/main" id="{1BD4F192-9586-4616-BFA4-E8A726E17285}"/>
                  </a:ext>
                </a:extLst>
              </p:cNvPr>
              <p:cNvSpPr/>
              <p:nvPr/>
            </p:nvSpPr>
            <p:spPr bwMode="auto">
              <a:xfrm>
                <a:off x="687994" y="3340742"/>
                <a:ext cx="3823829" cy="2350334"/>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14:m>
                  <m:oMathPara xmlns:m="http://schemas.openxmlformats.org/officeDocument/2006/math">
                    <m:oMathParaPr>
                      <m:jc m:val="center"/>
                    </m:oMathParaPr>
                    <m:oMath xmlns:m="http://schemas.openxmlformats.org/officeDocument/2006/math">
                      <m:sSubSup>
                        <m:sSubSupPr>
                          <m:ctrlPr>
                            <a:rPr lang="de-DE" sz="2400" i="1" smtClean="0">
                              <a:solidFill>
                                <a:schemeClr val="tx1"/>
                              </a:solidFill>
                              <a:latin typeface="Cambria Math" panose="02040503050406030204" pitchFamily="18" charset="0"/>
                            </a:rPr>
                          </m:ctrlPr>
                        </m:sSubSupPr>
                        <m:e>
                          <m:r>
                            <a:rPr lang="de-DE" sz="2400" i="1">
                              <a:solidFill>
                                <a:schemeClr val="tx1"/>
                              </a:solidFill>
                              <a:latin typeface="Cambria Math" panose="02040503050406030204" pitchFamily="18" charset="0"/>
                            </a:rPr>
                            <m:t>𝐽</m:t>
                          </m:r>
                        </m:e>
                        <m:sub>
                          <m:r>
                            <a:rPr lang="de-DE" sz="2400" i="1">
                              <a:solidFill>
                                <a:schemeClr val="tx1"/>
                              </a:solidFill>
                              <a:latin typeface="Cambria Math" panose="02040503050406030204" pitchFamily="18" charset="0"/>
                            </a:rPr>
                            <m:t>𝑖</m:t>
                          </m:r>
                        </m:sub>
                        <m:sup>
                          <m:r>
                            <a:rPr lang="de-DE" sz="2400" i="1">
                              <a:solidFill>
                                <a:schemeClr val="tx1"/>
                              </a:solidFill>
                              <a:latin typeface="Cambria Math" panose="02040503050406030204" pitchFamily="18" charset="0"/>
                            </a:rPr>
                            <m:t>(</m:t>
                          </m:r>
                          <m:r>
                            <m:rPr>
                              <m:sty m:val="p"/>
                            </m:rPr>
                            <a:rPr lang="de-DE" sz="2400">
                              <a:solidFill>
                                <a:schemeClr val="tx1"/>
                              </a:solidFill>
                              <a:latin typeface="Cambria Math" panose="02040503050406030204" pitchFamily="18" charset="0"/>
                            </a:rPr>
                            <m:t>E</m:t>
                          </m:r>
                          <m:r>
                            <a:rPr lang="de-DE" sz="2400" b="0" i="0" smtClean="0">
                              <a:solidFill>
                                <a:schemeClr val="tx1"/>
                              </a:solidFill>
                              <a:latin typeface="Cambria Math" panose="02040503050406030204" pitchFamily="18" charset="0"/>
                            </a:rPr>
                            <m:t>2</m:t>
                          </m:r>
                          <m:r>
                            <a:rPr lang="de-DE" sz="2400" i="1">
                              <a:solidFill>
                                <a:schemeClr val="tx1"/>
                              </a:solidFill>
                              <a:latin typeface="Cambria Math" panose="02040503050406030204" pitchFamily="18" charset="0"/>
                            </a:rPr>
                            <m:t>)</m:t>
                          </m:r>
                        </m:sup>
                      </m:sSubSup>
                      <m:r>
                        <a:rPr lang="de-DE" sz="2400" b="0" i="1" smtClean="0">
                          <a:solidFill>
                            <a:schemeClr val="tx1"/>
                          </a:solidFill>
                          <a:latin typeface="Cambria Math" panose="02040503050406030204" pitchFamily="18" charset="0"/>
                        </a:rPr>
                        <m:t>=</m:t>
                      </m:r>
                      <m:sSub>
                        <m:sSubPr>
                          <m:ctrlPr>
                            <a:rPr lang="de-DE" sz="2400" b="0" i="1" smtClean="0">
                              <a:solidFill>
                                <a:schemeClr val="tx1"/>
                              </a:solidFill>
                              <a:latin typeface="Cambria Math" panose="02040503050406030204" pitchFamily="18" charset="0"/>
                            </a:rPr>
                          </m:ctrlPr>
                        </m:sSubPr>
                        <m:e>
                          <m:r>
                            <a:rPr lang="de-DE" sz="2400" b="0" i="1" smtClean="0">
                              <a:solidFill>
                                <a:schemeClr val="tx1"/>
                              </a:solidFill>
                              <a:latin typeface="Cambria Math" panose="02040503050406030204" pitchFamily="18" charset="0"/>
                            </a:rPr>
                            <m:t>𝑐</m:t>
                          </m:r>
                        </m:e>
                        <m:sub>
                          <m:r>
                            <m:rPr>
                              <m:sty m:val="p"/>
                            </m:rPr>
                            <a:rPr lang="de-DE" sz="2400" b="0" i="0" smtClean="0">
                              <a:solidFill>
                                <a:schemeClr val="tx1"/>
                              </a:solidFill>
                              <a:latin typeface="Cambria Math" panose="02040503050406030204" pitchFamily="18" charset="0"/>
                            </a:rPr>
                            <m:t>P</m:t>
                          </m:r>
                        </m:sub>
                      </m:sSub>
                      <m:r>
                        <a:rPr lang="de-DE" sz="2400" b="0" i="1" smtClean="0">
                          <a:solidFill>
                            <a:schemeClr val="tx1"/>
                          </a:solidFill>
                          <a:latin typeface="Cambria Math" panose="02040503050406030204" pitchFamily="18" charset="0"/>
                        </a:rPr>
                        <m:t>𝜖</m:t>
                      </m:r>
                      <m:d>
                        <m:dPr>
                          <m:ctrlPr>
                            <a:rPr lang="de-DE" sz="2400" b="0" i="1" smtClean="0">
                              <a:solidFill>
                                <a:schemeClr val="tx1"/>
                              </a:solidFill>
                              <a:latin typeface="Cambria Math" panose="02040503050406030204" pitchFamily="18" charset="0"/>
                            </a:rPr>
                          </m:ctrlPr>
                        </m:dPr>
                        <m:e>
                          <m:sSub>
                            <m:sSubPr>
                              <m:ctrlPr>
                                <a:rPr lang="de-DE" sz="2400" b="0" i="1" smtClean="0">
                                  <a:solidFill>
                                    <a:schemeClr val="tx1"/>
                                  </a:solidFill>
                                  <a:latin typeface="Cambria Math" panose="02040503050406030204" pitchFamily="18" charset="0"/>
                                </a:rPr>
                              </m:ctrlPr>
                            </m:sSubPr>
                            <m:e>
                              <m:bar>
                                <m:barPr>
                                  <m:ctrlPr>
                                    <a:rPr lang="de-DE" sz="2400" b="0" i="1" smtClean="0">
                                      <a:solidFill>
                                        <a:schemeClr val="tx1"/>
                                      </a:solidFill>
                                      <a:latin typeface="Cambria Math" panose="02040503050406030204" pitchFamily="18" charset="0"/>
                                    </a:rPr>
                                  </m:ctrlPr>
                                </m:barPr>
                                <m:e>
                                  <m:r>
                                    <a:rPr lang="de-DE" sz="2400" b="0" i="1" smtClean="0">
                                      <a:solidFill>
                                        <a:schemeClr val="tx1"/>
                                      </a:solidFill>
                                      <a:latin typeface="Cambria Math" panose="02040503050406030204" pitchFamily="18" charset="0"/>
                                    </a:rPr>
                                    <m:t>𝑞</m:t>
                                  </m:r>
                                </m:e>
                              </m:bar>
                            </m:e>
                            <m:sub>
                              <m:r>
                                <a:rPr lang="de-DE" sz="2400" b="0" i="1" smtClean="0">
                                  <a:solidFill>
                                    <a:schemeClr val="tx1"/>
                                  </a:solidFill>
                                  <a:latin typeface="Cambria Math" panose="02040503050406030204" pitchFamily="18" charset="0"/>
                                </a:rPr>
                                <m:t>𝑖</m:t>
                              </m:r>
                            </m:sub>
                          </m:sSub>
                        </m:e>
                      </m:d>
                      <m:r>
                        <a:rPr lang="de-DE" sz="2400" b="0" i="1" smtClean="0">
                          <a:solidFill>
                            <a:schemeClr val="tx1"/>
                          </a:solidFill>
                          <a:latin typeface="Cambria Math" panose="02040503050406030204" pitchFamily="18" charset="0"/>
                        </a:rPr>
                        <m:t>+</m:t>
                      </m:r>
                      <m:sSub>
                        <m:sSubPr>
                          <m:ctrlPr>
                            <a:rPr lang="de-DE" sz="2400" b="0" i="1" smtClean="0">
                              <a:solidFill>
                                <a:schemeClr val="tx1"/>
                              </a:solidFill>
                              <a:latin typeface="Cambria Math" panose="02040503050406030204" pitchFamily="18" charset="0"/>
                            </a:rPr>
                          </m:ctrlPr>
                        </m:sSubPr>
                        <m:e>
                          <m:r>
                            <a:rPr lang="de-DE" sz="2400" b="0" i="1" smtClean="0">
                              <a:solidFill>
                                <a:schemeClr val="tx1"/>
                              </a:solidFill>
                              <a:latin typeface="Cambria Math" panose="02040503050406030204" pitchFamily="18" charset="0"/>
                            </a:rPr>
                            <m:t>𝑐</m:t>
                          </m:r>
                        </m:e>
                        <m:sub>
                          <m:r>
                            <m:rPr>
                              <m:sty m:val="p"/>
                            </m:rPr>
                            <a:rPr lang="de-DE" sz="2400" b="0" i="0" smtClean="0">
                              <a:solidFill>
                                <a:schemeClr val="tx1"/>
                              </a:solidFill>
                              <a:latin typeface="Cambria Math" panose="02040503050406030204" pitchFamily="18" charset="0"/>
                            </a:rPr>
                            <m:t>N</m:t>
                          </m:r>
                        </m:sub>
                      </m:sSub>
                      <m:r>
                        <a:rPr lang="de-DE" sz="2400" b="0" i="1" smtClean="0">
                          <a:solidFill>
                            <a:schemeClr val="tx1"/>
                          </a:solidFill>
                          <a:latin typeface="Cambria Math" panose="02040503050406030204" pitchFamily="18" charset="0"/>
                        </a:rPr>
                        <m:t>𝜁</m:t>
                      </m:r>
                      <m:d>
                        <m:dPr>
                          <m:ctrlPr>
                            <a:rPr lang="de-DE" sz="2400" i="1">
                              <a:solidFill>
                                <a:schemeClr val="tx1"/>
                              </a:solidFill>
                              <a:latin typeface="Cambria Math" panose="02040503050406030204" pitchFamily="18" charset="0"/>
                            </a:rPr>
                          </m:ctrlPr>
                        </m:dPr>
                        <m:e>
                          <m:sSub>
                            <m:sSubPr>
                              <m:ctrlPr>
                                <a:rPr lang="de-DE" sz="2400" i="1">
                                  <a:solidFill>
                                    <a:schemeClr val="tx1"/>
                                  </a:solidFill>
                                  <a:latin typeface="Cambria Math" panose="02040503050406030204" pitchFamily="18" charset="0"/>
                                </a:rPr>
                              </m:ctrlPr>
                            </m:sSubPr>
                            <m:e>
                              <m:bar>
                                <m:barPr>
                                  <m:ctrlPr>
                                    <a:rPr lang="de-DE" sz="2400" i="1">
                                      <a:solidFill>
                                        <a:schemeClr val="tx1"/>
                                      </a:solidFill>
                                      <a:latin typeface="Cambria Math" panose="02040503050406030204" pitchFamily="18" charset="0"/>
                                    </a:rPr>
                                  </m:ctrlPr>
                                </m:barPr>
                                <m:e>
                                  <m:r>
                                    <a:rPr lang="de-DE" sz="2400" i="1">
                                      <a:solidFill>
                                        <a:schemeClr val="tx1"/>
                                      </a:solidFill>
                                      <a:latin typeface="Cambria Math" panose="02040503050406030204" pitchFamily="18" charset="0"/>
                                    </a:rPr>
                                    <m:t>𝑞</m:t>
                                  </m:r>
                                </m:e>
                              </m:bar>
                            </m:e>
                            <m:sub>
                              <m:r>
                                <a:rPr lang="de-DE" sz="2400" i="1">
                                  <a:solidFill>
                                    <a:schemeClr val="tx1"/>
                                  </a:solidFill>
                                  <a:latin typeface="Cambria Math" panose="02040503050406030204" pitchFamily="18" charset="0"/>
                                </a:rPr>
                                <m:t>𝑖</m:t>
                              </m:r>
                            </m:sub>
                          </m:sSub>
                        </m:e>
                      </m:d>
                    </m:oMath>
                  </m:oMathPara>
                </a14:m>
                <a:endParaRPr kumimoji="0" lang="de-DE" b="1" i="0" u="none" strike="noStrike" cap="none" normalizeH="0" baseline="0" dirty="0">
                  <a:ln>
                    <a:noFill/>
                  </a:ln>
                  <a:solidFill>
                    <a:schemeClr val="tx1"/>
                  </a:solidFill>
                  <a:effectLst/>
                  <a:latin typeface="+mn-lt"/>
                  <a:cs typeface="DejaVu Sans" charset="0"/>
                </a:endParaRPr>
              </a:p>
            </p:txBody>
          </p:sp>
        </mc:Choice>
        <mc:Fallback>
          <p:sp>
            <p:nvSpPr>
              <p:cNvPr id="6" name="Rechteck 5">
                <a:extLst>
                  <a:ext uri="{FF2B5EF4-FFF2-40B4-BE49-F238E27FC236}">
                    <a16:creationId xmlns:a16="http://schemas.microsoft.com/office/drawing/2014/main" id="{1BD4F192-9586-4616-BFA4-E8A726E17285}"/>
                  </a:ext>
                </a:extLst>
              </p:cNvPr>
              <p:cNvSpPr>
                <a:spLocks noRot="1" noChangeAspect="1" noMove="1" noResize="1" noEditPoints="1" noAdjustHandles="1" noChangeArrowheads="1" noChangeShapeType="1" noTextEdit="1"/>
              </p:cNvSpPr>
              <p:nvPr/>
            </p:nvSpPr>
            <p:spPr bwMode="auto">
              <a:xfrm>
                <a:off x="687994" y="3340742"/>
                <a:ext cx="3823829" cy="2350334"/>
              </a:xfrm>
              <a:prstGeom prst="rect">
                <a:avLst/>
              </a:prstGeom>
              <a:blipFill>
                <a:blip r:embed="rId5"/>
                <a:stretch>
                  <a:fillRect/>
                </a:stretch>
              </a:blipFill>
              <a:ln w="38100" cap="flat" cmpd="sng" algn="ctr">
                <a:solidFill>
                  <a:schemeClr val="accent1"/>
                </a:solidFill>
                <a:prstDash val="solid"/>
                <a:round/>
                <a:headEnd type="none" w="med" len="med"/>
                <a:tailEnd type="none" w="med" len="med"/>
              </a:ln>
              <a:effectLst/>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7" name="Rechteck 6">
                <a:extLst>
                  <a:ext uri="{FF2B5EF4-FFF2-40B4-BE49-F238E27FC236}">
                    <a16:creationId xmlns:a16="http://schemas.microsoft.com/office/drawing/2014/main" id="{24D37773-92BA-43BF-B6C9-D4CC2CAE098E}"/>
                  </a:ext>
                </a:extLst>
              </p:cNvPr>
              <p:cNvSpPr/>
              <p:nvPr/>
            </p:nvSpPr>
            <p:spPr bwMode="auto">
              <a:xfrm>
                <a:off x="7608168" y="3340742"/>
                <a:ext cx="3823200" cy="2350800"/>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14:m>
                  <m:oMathPara xmlns:m="http://schemas.openxmlformats.org/officeDocument/2006/math">
                    <m:oMathParaPr>
                      <m:jc m:val="centerGroup"/>
                    </m:oMathParaPr>
                    <m:oMath xmlns:m="http://schemas.openxmlformats.org/officeDocument/2006/math">
                      <m:sSubSup>
                        <m:sSubSupPr>
                          <m:ctrlPr>
                            <a:rPr kumimoji="0" lang="de-DE" sz="2400" b="0" i="1" strike="noStrike" kern="0" cap="none" spc="0" normalizeH="0" baseline="0" noProof="0" smtClean="0">
                              <a:ln>
                                <a:noFill/>
                              </a:ln>
                              <a:solidFill>
                                <a:srgbClr val="010000"/>
                              </a:solidFill>
                              <a:effectLst/>
                              <a:uLnTx/>
                              <a:uFillTx/>
                              <a:latin typeface="Cambria Math" panose="02040503050406030204" pitchFamily="18" charset="0"/>
                            </a:rPr>
                          </m:ctrlPr>
                        </m:sSubSupPr>
                        <m:e>
                          <m:r>
                            <a:rPr kumimoji="0" lang="de-DE" sz="2400" b="0" i="1" strike="noStrike" kern="0" cap="none" spc="0" normalizeH="0" baseline="0" noProof="0">
                              <a:ln>
                                <a:noFill/>
                              </a:ln>
                              <a:solidFill>
                                <a:srgbClr val="010000"/>
                              </a:solidFill>
                              <a:effectLst/>
                              <a:uLnTx/>
                              <a:uFillTx/>
                              <a:latin typeface="Cambria Math" panose="02040503050406030204" pitchFamily="18" charset="0"/>
                            </a:rPr>
                            <m:t>𝐽</m:t>
                          </m:r>
                        </m:e>
                        <m:sub>
                          <m:r>
                            <a:rPr kumimoji="0" lang="de-DE" sz="2400" b="0" i="1" strike="noStrike" kern="0" cap="none" spc="0" normalizeH="0" baseline="0" noProof="0">
                              <a:ln>
                                <a:noFill/>
                              </a:ln>
                              <a:solidFill>
                                <a:srgbClr val="010000"/>
                              </a:solidFill>
                              <a:effectLst/>
                              <a:uLnTx/>
                              <a:uFillTx/>
                              <a:latin typeface="Cambria Math" panose="02040503050406030204" pitchFamily="18" charset="0"/>
                            </a:rPr>
                            <m:t>𝑖</m:t>
                          </m:r>
                        </m:sub>
                        <m:sup>
                          <m:r>
                            <a:rPr kumimoji="0" lang="de-DE" sz="2400" b="0" i="1" strike="noStrike" kern="0" cap="none" spc="0" normalizeH="0" baseline="0" noProof="0">
                              <a:ln>
                                <a:noFill/>
                              </a:ln>
                              <a:solidFill>
                                <a:srgbClr val="010000"/>
                              </a:solidFill>
                              <a:effectLst/>
                              <a:uLnTx/>
                              <a:uFillTx/>
                              <a:latin typeface="Cambria Math" panose="02040503050406030204" pitchFamily="18" charset="0"/>
                            </a:rPr>
                            <m:t>(</m:t>
                          </m:r>
                          <m:r>
                            <m:rPr>
                              <m:sty m:val="p"/>
                            </m:rPr>
                            <a:rPr kumimoji="0" lang="de-DE" sz="2400" b="0" i="0" strike="noStrike" kern="0" cap="none" spc="0" normalizeH="0" baseline="0" noProof="0">
                              <a:ln>
                                <a:noFill/>
                              </a:ln>
                              <a:solidFill>
                                <a:srgbClr val="010000"/>
                              </a:solidFill>
                              <a:effectLst/>
                              <a:uLnTx/>
                              <a:uFillTx/>
                              <a:latin typeface="Cambria Math" panose="02040503050406030204" pitchFamily="18" charset="0"/>
                            </a:rPr>
                            <m:t>E</m:t>
                          </m:r>
                          <m:r>
                            <a:rPr kumimoji="0" lang="de-DE" sz="2400" b="0" i="0" strike="noStrike" kern="0" cap="none" spc="0" normalizeH="0" baseline="0" noProof="0" smtClean="0">
                              <a:ln>
                                <a:noFill/>
                              </a:ln>
                              <a:solidFill>
                                <a:srgbClr val="010000"/>
                              </a:solidFill>
                              <a:effectLst/>
                              <a:uLnTx/>
                              <a:uFillTx/>
                              <a:latin typeface="Cambria Math" panose="02040503050406030204" pitchFamily="18" charset="0"/>
                            </a:rPr>
                            <m:t>1</m:t>
                          </m:r>
                          <m:r>
                            <a:rPr kumimoji="0" lang="de-DE" sz="2400" b="0" i="1" strike="noStrike" kern="0" cap="none" spc="0" normalizeH="0" baseline="0" noProof="0">
                              <a:ln>
                                <a:noFill/>
                              </a:ln>
                              <a:solidFill>
                                <a:srgbClr val="010000"/>
                              </a:solidFill>
                              <a:effectLst/>
                              <a:uLnTx/>
                              <a:uFillTx/>
                              <a:latin typeface="Cambria Math" panose="02040503050406030204" pitchFamily="18" charset="0"/>
                            </a:rPr>
                            <m:t>)</m:t>
                          </m:r>
                        </m:sup>
                      </m:sSubSup>
                      <m:r>
                        <a:rPr kumimoji="0" lang="de-DE" sz="2400" b="0" i="1" strike="noStrike" kern="0" cap="none" spc="0" normalizeH="0" baseline="0" noProof="0">
                          <a:ln>
                            <a:noFill/>
                          </a:ln>
                          <a:solidFill>
                            <a:srgbClr val="010000"/>
                          </a:solidFill>
                          <a:effectLst/>
                          <a:uLnTx/>
                          <a:uFillTx/>
                          <a:latin typeface="Cambria Math" panose="02040503050406030204" pitchFamily="18" charset="0"/>
                        </a:rPr>
                        <m:t>=</m:t>
                      </m:r>
                      <m:sSub>
                        <m:sSubPr>
                          <m:ctrlPr>
                            <a:rPr kumimoji="0" lang="de-DE" sz="2400" b="0" i="1" strike="noStrike" kern="0" cap="none" spc="0" normalizeH="0" baseline="0" noProof="0">
                              <a:ln>
                                <a:noFill/>
                              </a:ln>
                              <a:solidFill>
                                <a:srgbClr val="010000"/>
                              </a:solidFill>
                              <a:effectLst/>
                              <a:uLnTx/>
                              <a:uFillTx/>
                              <a:latin typeface="Cambria Math" panose="02040503050406030204" pitchFamily="18" charset="0"/>
                            </a:rPr>
                          </m:ctrlPr>
                        </m:sSubPr>
                        <m:e>
                          <m:r>
                            <a:rPr kumimoji="0" lang="de-DE" sz="2400" b="0" i="1" strike="noStrike" kern="0" cap="none" spc="0" normalizeH="0" baseline="0" noProof="0">
                              <a:ln>
                                <a:noFill/>
                              </a:ln>
                              <a:solidFill>
                                <a:srgbClr val="010000"/>
                              </a:solidFill>
                              <a:effectLst/>
                              <a:uLnTx/>
                              <a:uFillTx/>
                              <a:latin typeface="Cambria Math" panose="02040503050406030204" pitchFamily="18" charset="0"/>
                            </a:rPr>
                            <m:t>𝑐</m:t>
                          </m:r>
                        </m:e>
                        <m:sub>
                          <m:r>
                            <m:rPr>
                              <m:sty m:val="p"/>
                            </m:rPr>
                            <a:rPr kumimoji="0" lang="de-DE" sz="2400" b="0" i="0" strike="noStrike" kern="0" cap="none" spc="0" normalizeH="0" baseline="0" noProof="0">
                              <a:ln>
                                <a:noFill/>
                              </a:ln>
                              <a:solidFill>
                                <a:srgbClr val="010000"/>
                              </a:solidFill>
                              <a:effectLst/>
                              <a:uLnTx/>
                              <a:uFillTx/>
                              <a:latin typeface="Cambria Math" panose="02040503050406030204" pitchFamily="18" charset="0"/>
                            </a:rPr>
                            <m:t>P</m:t>
                          </m:r>
                        </m:sub>
                      </m:sSub>
                      <m:r>
                        <a:rPr kumimoji="0" lang="de-DE" sz="2400" b="0" i="1" strike="noStrike" kern="0" cap="none" spc="0" normalizeH="0" baseline="0" noProof="0">
                          <a:ln>
                            <a:noFill/>
                          </a:ln>
                          <a:solidFill>
                            <a:srgbClr val="010000"/>
                          </a:solidFill>
                          <a:effectLst/>
                          <a:uLnTx/>
                          <a:uFillTx/>
                          <a:latin typeface="Cambria Math" panose="02040503050406030204" pitchFamily="18" charset="0"/>
                        </a:rPr>
                        <m:t>𝑇𝑃</m:t>
                      </m:r>
                      <m:sSub>
                        <m:sSubPr>
                          <m:ctrlPr>
                            <a:rPr kumimoji="0" lang="de-DE" sz="2400" b="0" i="1" strike="noStrike" kern="0" cap="none" spc="0" normalizeH="0" baseline="0" noProof="0">
                              <a:ln>
                                <a:noFill/>
                              </a:ln>
                              <a:solidFill>
                                <a:srgbClr val="010000"/>
                              </a:solidFill>
                              <a:effectLst/>
                              <a:uLnTx/>
                              <a:uFillTx/>
                              <a:latin typeface="Cambria Math" panose="02040503050406030204" pitchFamily="18" charset="0"/>
                            </a:rPr>
                          </m:ctrlPr>
                        </m:sSubPr>
                        <m:e>
                          <m:r>
                            <a:rPr kumimoji="0" lang="de-DE" sz="2400" b="0" i="1" strike="noStrike" kern="0" cap="none" spc="0" normalizeH="0" baseline="0" noProof="0">
                              <a:ln>
                                <a:noFill/>
                              </a:ln>
                              <a:solidFill>
                                <a:srgbClr val="010000"/>
                              </a:solidFill>
                              <a:effectLst/>
                              <a:uLnTx/>
                              <a:uFillTx/>
                              <a:latin typeface="Cambria Math" panose="02040503050406030204" pitchFamily="18" charset="0"/>
                            </a:rPr>
                            <m:t>𝑅</m:t>
                          </m:r>
                        </m:e>
                        <m:sub>
                          <m:r>
                            <a:rPr kumimoji="0" lang="de-DE" sz="2400" b="0" i="1" strike="noStrike" kern="0" cap="none" spc="0" normalizeH="0" baseline="0" noProof="0">
                              <a:ln>
                                <a:noFill/>
                              </a:ln>
                              <a:solidFill>
                                <a:srgbClr val="010000"/>
                              </a:solidFill>
                              <a:effectLst/>
                              <a:uLnTx/>
                              <a:uFillTx/>
                              <a:latin typeface="Cambria Math" panose="02040503050406030204" pitchFamily="18" charset="0"/>
                            </a:rPr>
                            <m:t>𝑖</m:t>
                          </m:r>
                        </m:sub>
                      </m:sSub>
                      <m:r>
                        <a:rPr kumimoji="0" lang="de-DE" sz="2400" b="0" i="1" strike="noStrike" kern="0" cap="none" spc="0" normalizeH="0" baseline="0" noProof="0">
                          <a:ln>
                            <a:noFill/>
                          </a:ln>
                          <a:solidFill>
                            <a:srgbClr val="010000"/>
                          </a:solidFill>
                          <a:effectLst/>
                          <a:uLnTx/>
                          <a:uFillTx/>
                          <a:latin typeface="Cambria Math" panose="02040503050406030204" pitchFamily="18" charset="0"/>
                        </a:rPr>
                        <m:t>+</m:t>
                      </m:r>
                      <m:sSub>
                        <m:sSubPr>
                          <m:ctrlPr>
                            <a:rPr kumimoji="0" lang="de-DE" sz="2400" b="0" i="1" strike="noStrike" kern="0" cap="none" spc="0" normalizeH="0" baseline="0" noProof="0">
                              <a:ln>
                                <a:noFill/>
                              </a:ln>
                              <a:solidFill>
                                <a:srgbClr val="010000"/>
                              </a:solidFill>
                              <a:effectLst/>
                              <a:uLnTx/>
                              <a:uFillTx/>
                              <a:latin typeface="Cambria Math" panose="02040503050406030204" pitchFamily="18" charset="0"/>
                            </a:rPr>
                          </m:ctrlPr>
                        </m:sSubPr>
                        <m:e>
                          <m:r>
                            <a:rPr kumimoji="0" lang="de-DE" sz="2400" b="0" i="1" strike="noStrike" kern="0" cap="none" spc="0" normalizeH="0" baseline="0" noProof="0">
                              <a:ln>
                                <a:noFill/>
                              </a:ln>
                              <a:solidFill>
                                <a:srgbClr val="010000"/>
                              </a:solidFill>
                              <a:effectLst/>
                              <a:uLnTx/>
                              <a:uFillTx/>
                              <a:latin typeface="Cambria Math" panose="02040503050406030204" pitchFamily="18" charset="0"/>
                            </a:rPr>
                            <m:t>𝑐</m:t>
                          </m:r>
                        </m:e>
                        <m:sub>
                          <m:r>
                            <m:rPr>
                              <m:sty m:val="p"/>
                            </m:rPr>
                            <a:rPr kumimoji="0" lang="de-DE" sz="2400" b="0" i="0" strike="noStrike" kern="0" cap="none" spc="0" normalizeH="0" baseline="0" noProof="0">
                              <a:ln>
                                <a:noFill/>
                              </a:ln>
                              <a:solidFill>
                                <a:srgbClr val="010000"/>
                              </a:solidFill>
                              <a:effectLst/>
                              <a:uLnTx/>
                              <a:uFillTx/>
                              <a:latin typeface="Cambria Math" panose="02040503050406030204" pitchFamily="18" charset="0"/>
                            </a:rPr>
                            <m:t>N</m:t>
                          </m:r>
                        </m:sub>
                      </m:sSub>
                      <m:r>
                        <a:rPr kumimoji="0" lang="de-DE" sz="2400" b="0" i="1" strike="noStrike" kern="0" cap="none" spc="0" normalizeH="0" baseline="0" noProof="0">
                          <a:ln>
                            <a:noFill/>
                          </a:ln>
                          <a:solidFill>
                            <a:srgbClr val="010000"/>
                          </a:solidFill>
                          <a:effectLst/>
                          <a:uLnTx/>
                          <a:uFillTx/>
                          <a:latin typeface="Cambria Math" panose="02040503050406030204" pitchFamily="18" charset="0"/>
                        </a:rPr>
                        <m:t>𝑇𝑁</m:t>
                      </m:r>
                      <m:sSub>
                        <m:sSubPr>
                          <m:ctrlPr>
                            <a:rPr kumimoji="0" lang="de-DE" sz="2400" b="0" i="1" strike="noStrike" kern="0" cap="none" spc="0" normalizeH="0" baseline="0" noProof="0">
                              <a:ln>
                                <a:noFill/>
                              </a:ln>
                              <a:solidFill>
                                <a:srgbClr val="010000"/>
                              </a:solidFill>
                              <a:effectLst/>
                              <a:uLnTx/>
                              <a:uFillTx/>
                              <a:latin typeface="Cambria Math" panose="02040503050406030204" pitchFamily="18" charset="0"/>
                            </a:rPr>
                          </m:ctrlPr>
                        </m:sSubPr>
                        <m:e>
                          <m:r>
                            <a:rPr kumimoji="0" lang="de-DE" sz="2400" b="0" i="1" strike="noStrike" kern="0" cap="none" spc="0" normalizeH="0" baseline="0" noProof="0">
                              <a:ln>
                                <a:noFill/>
                              </a:ln>
                              <a:solidFill>
                                <a:srgbClr val="010000"/>
                              </a:solidFill>
                              <a:effectLst/>
                              <a:uLnTx/>
                              <a:uFillTx/>
                              <a:latin typeface="Cambria Math" panose="02040503050406030204" pitchFamily="18" charset="0"/>
                            </a:rPr>
                            <m:t>𝑅</m:t>
                          </m:r>
                        </m:e>
                        <m:sub>
                          <m:r>
                            <a:rPr kumimoji="0" lang="de-DE" sz="2400" b="0" i="1" strike="noStrike" kern="0" cap="none" spc="0" normalizeH="0" baseline="0" noProof="0">
                              <a:ln>
                                <a:noFill/>
                              </a:ln>
                              <a:solidFill>
                                <a:srgbClr val="010000"/>
                              </a:solidFill>
                              <a:effectLst/>
                              <a:uLnTx/>
                              <a:uFillTx/>
                              <a:latin typeface="Cambria Math" panose="02040503050406030204" pitchFamily="18" charset="0"/>
                            </a:rPr>
                            <m:t>𝑖</m:t>
                          </m:r>
                        </m:sub>
                      </m:sSub>
                    </m:oMath>
                  </m:oMathPara>
                </a14:m>
                <a:endParaRPr kumimoji="0" lang="de-DE" sz="2400" b="1" i="0" strike="noStrike" cap="none" normalizeH="0" baseline="0" dirty="0">
                  <a:ln>
                    <a:noFill/>
                  </a:ln>
                  <a:solidFill>
                    <a:schemeClr val="accent2"/>
                  </a:solidFill>
                  <a:effectLst/>
                  <a:latin typeface="+mn-lt"/>
                </a:endParaRPr>
              </a:p>
            </p:txBody>
          </p:sp>
        </mc:Choice>
        <mc:Fallback>
          <p:sp>
            <p:nvSpPr>
              <p:cNvPr id="7" name="Rechteck 6">
                <a:extLst>
                  <a:ext uri="{FF2B5EF4-FFF2-40B4-BE49-F238E27FC236}">
                    <a16:creationId xmlns:a16="http://schemas.microsoft.com/office/drawing/2014/main" id="{24D37773-92BA-43BF-B6C9-D4CC2CAE098E}"/>
                  </a:ext>
                </a:extLst>
              </p:cNvPr>
              <p:cNvSpPr>
                <a:spLocks noRot="1" noChangeAspect="1" noMove="1" noResize="1" noEditPoints="1" noAdjustHandles="1" noChangeArrowheads="1" noChangeShapeType="1" noTextEdit="1"/>
              </p:cNvSpPr>
              <p:nvPr/>
            </p:nvSpPr>
            <p:spPr bwMode="auto">
              <a:xfrm>
                <a:off x="7608168" y="3340742"/>
                <a:ext cx="3823200" cy="2350800"/>
              </a:xfrm>
              <a:prstGeom prst="rect">
                <a:avLst/>
              </a:prstGeom>
              <a:blipFill>
                <a:blip r:embed="rId6"/>
                <a:stretch>
                  <a:fillRect/>
                </a:stretch>
              </a:blipFill>
              <a:ln w="38100" cap="flat" cmpd="sng" algn="ctr">
                <a:solidFill>
                  <a:schemeClr val="accent2"/>
                </a:solidFill>
                <a:prstDash val="solid"/>
                <a:round/>
                <a:headEnd type="none" w="med" len="med"/>
                <a:tailEnd type="none" w="med" len="med"/>
              </a:ln>
              <a:effectLst/>
            </p:spPr>
            <p:txBody>
              <a:bodyPr/>
              <a:lstStyle/>
              <a:p>
                <a:r>
                  <a:rPr lang="de-DE">
                    <a:noFill/>
                  </a:rPr>
                  <a:t> </a:t>
                </a:r>
              </a:p>
            </p:txBody>
          </p:sp>
        </mc:Fallback>
      </mc:AlternateContent>
      <p:pic>
        <p:nvPicPr>
          <p:cNvPr id="8" name="Inhaltsplatzhalter 15">
            <a:extLst>
              <a:ext uri="{FF2B5EF4-FFF2-40B4-BE49-F238E27FC236}">
                <a16:creationId xmlns:a16="http://schemas.microsoft.com/office/drawing/2014/main" id="{B7A47E4C-3069-4A6A-A7A6-89C1712D15E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bwMode="auto">
          <a:xfrm>
            <a:off x="8703789" y="3990624"/>
            <a:ext cx="1631957" cy="1631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Diagramm 8">
            <a:extLst>
              <a:ext uri="{FF2B5EF4-FFF2-40B4-BE49-F238E27FC236}">
                <a16:creationId xmlns:a16="http://schemas.microsoft.com/office/drawing/2014/main" id="{DE1C6508-E35B-4757-BD86-C473589403A3}"/>
              </a:ext>
            </a:extLst>
          </p:cNvPr>
          <p:cNvGraphicFramePr/>
          <p:nvPr>
            <p:extLst>
              <p:ext uri="{D42A27DB-BD31-4B8C-83A1-F6EECF244321}">
                <p14:modId xmlns:p14="http://schemas.microsoft.com/office/powerpoint/2010/main" val="2248726636"/>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2075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65BD78-4F71-437A-8E4A-935D7E6460A3}"/>
              </a:ext>
            </a:extLst>
          </p:cNvPr>
          <p:cNvSpPr>
            <a:spLocks noGrp="1"/>
          </p:cNvSpPr>
          <p:nvPr>
            <p:ph type="title"/>
          </p:nvPr>
        </p:nvSpPr>
        <p:spPr/>
        <p:txBody>
          <a:bodyPr/>
          <a:lstStyle/>
          <a:p>
            <a:r>
              <a:rPr lang="de-DE" dirty="0"/>
              <a:t>Schnittstelle mit der DEM-Simulation</a:t>
            </a:r>
          </a:p>
        </p:txBody>
      </p:sp>
      <p:pic>
        <p:nvPicPr>
          <p:cNvPr id="6" name="Inhaltsplatzhalter 5" descr="Ein Bild, das Pfeil enthält.&#10;&#10;Automatisch generierte Beschreibung">
            <a:extLst>
              <a:ext uri="{FF2B5EF4-FFF2-40B4-BE49-F238E27FC236}">
                <a16:creationId xmlns:a16="http://schemas.microsoft.com/office/drawing/2014/main" id="{16A1E965-32C6-4DA5-BB33-A18ED00101C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99" t="718" r="1529" b="1500"/>
          <a:stretch/>
        </p:blipFill>
        <p:spPr>
          <a:xfrm>
            <a:off x="3486063" y="1556792"/>
            <a:ext cx="5219874" cy="3888432"/>
          </a:xfrm>
        </p:spPr>
      </p:pic>
      <p:graphicFrame>
        <p:nvGraphicFramePr>
          <p:cNvPr id="4" name="Diagramm 3">
            <a:extLst>
              <a:ext uri="{FF2B5EF4-FFF2-40B4-BE49-F238E27FC236}">
                <a16:creationId xmlns:a16="http://schemas.microsoft.com/office/drawing/2014/main" id="{CF13F307-2AC0-431A-BC43-DD8C013E75F3}"/>
              </a:ext>
            </a:extLst>
          </p:cNvPr>
          <p:cNvGraphicFramePr/>
          <p:nvPr>
            <p:extLst>
              <p:ext uri="{D42A27DB-BD31-4B8C-83A1-F6EECF244321}">
                <p14:modId xmlns:p14="http://schemas.microsoft.com/office/powerpoint/2010/main" val="2778613661"/>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48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65BD78-4F71-437A-8E4A-935D7E6460A3}"/>
              </a:ext>
            </a:extLst>
          </p:cNvPr>
          <p:cNvSpPr>
            <a:spLocks noGrp="1"/>
          </p:cNvSpPr>
          <p:nvPr>
            <p:ph type="title"/>
          </p:nvPr>
        </p:nvSpPr>
        <p:spPr/>
        <p:txBody>
          <a:bodyPr/>
          <a:lstStyle/>
          <a:p>
            <a:r>
              <a:rPr lang="de-DE" dirty="0"/>
              <a:t>Schnittstelle mit der DEM-Simulation</a:t>
            </a:r>
          </a:p>
        </p:txBody>
      </p:sp>
      <p:pic>
        <p:nvPicPr>
          <p:cNvPr id="5" name="Grafik 4">
            <a:extLst>
              <a:ext uri="{FF2B5EF4-FFF2-40B4-BE49-F238E27FC236}">
                <a16:creationId xmlns:a16="http://schemas.microsoft.com/office/drawing/2014/main" id="{8661A8F0-0F87-4654-A403-7D056B5199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0021" y="980728"/>
            <a:ext cx="2531958" cy="1424227"/>
          </a:xfrm>
          <a:prstGeom prst="rect">
            <a:avLst/>
          </a:prstGeom>
        </p:spPr>
      </p:pic>
      <p:pic>
        <p:nvPicPr>
          <p:cNvPr id="6" name="Inhaltsplatzhalter 5" descr="Ein Bild, das Pfeil enthält.&#10;&#10;Automatisch generierte Beschreibung">
            <a:extLst>
              <a:ext uri="{FF2B5EF4-FFF2-40B4-BE49-F238E27FC236}">
                <a16:creationId xmlns:a16="http://schemas.microsoft.com/office/drawing/2014/main" id="{5022046A-A37A-4861-BE91-83690437B7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9" t="718" r="1529" b="1500"/>
          <a:stretch/>
        </p:blipFill>
        <p:spPr bwMode="auto">
          <a:xfrm>
            <a:off x="4237892" y="2780928"/>
            <a:ext cx="3824483" cy="28489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hteck 6">
            <a:extLst>
              <a:ext uri="{FF2B5EF4-FFF2-40B4-BE49-F238E27FC236}">
                <a16:creationId xmlns:a16="http://schemas.microsoft.com/office/drawing/2014/main" id="{C67ACAEC-E74A-48FF-A61B-48F1AFCBCC7A}"/>
              </a:ext>
            </a:extLst>
          </p:cNvPr>
          <p:cNvSpPr/>
          <p:nvPr/>
        </p:nvSpPr>
        <p:spPr bwMode="auto">
          <a:xfrm>
            <a:off x="4082433" y="2564904"/>
            <a:ext cx="4114437" cy="3168351"/>
          </a:xfrm>
          <a:prstGeom prst="rect">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tx1"/>
                </a:solidFill>
                <a:effectLst/>
                <a:latin typeface="+mn-lt"/>
                <a:cs typeface="DejaVu Sans" charset="0"/>
              </a:rPr>
              <a:t>DEM-Simulation</a:t>
            </a:r>
          </a:p>
        </p:txBody>
      </p:sp>
      <p:cxnSp>
        <p:nvCxnSpPr>
          <p:cNvPr id="9" name="Verbinder: gewinkelt 8">
            <a:extLst>
              <a:ext uri="{FF2B5EF4-FFF2-40B4-BE49-F238E27FC236}">
                <a16:creationId xmlns:a16="http://schemas.microsoft.com/office/drawing/2014/main" id="{F1880891-8983-43AC-A740-419D0402E09A}"/>
              </a:ext>
            </a:extLst>
          </p:cNvPr>
          <p:cNvCxnSpPr>
            <a:cxnSpLocks/>
            <a:stCxn id="7" idx="3"/>
          </p:cNvCxnSpPr>
          <p:nvPr/>
        </p:nvCxnSpPr>
        <p:spPr bwMode="auto">
          <a:xfrm flipH="1" flipV="1">
            <a:off x="7363035" y="1692842"/>
            <a:ext cx="833835" cy="2456238"/>
          </a:xfrm>
          <a:prstGeom prst="bentConnector3">
            <a:avLst>
              <a:gd name="adj1" fmla="val -48843"/>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Verbinder: gewinkelt 10">
            <a:extLst>
              <a:ext uri="{FF2B5EF4-FFF2-40B4-BE49-F238E27FC236}">
                <a16:creationId xmlns:a16="http://schemas.microsoft.com/office/drawing/2014/main" id="{2EA21AFC-407A-4ABC-81C2-DF6BED83E17A}"/>
              </a:ext>
            </a:extLst>
          </p:cNvPr>
          <p:cNvCxnSpPr>
            <a:cxnSpLocks/>
            <a:endCxn id="7" idx="1"/>
          </p:cNvCxnSpPr>
          <p:nvPr/>
        </p:nvCxnSpPr>
        <p:spPr bwMode="auto">
          <a:xfrm rot="10800000" flipV="1">
            <a:off x="4082433" y="1692842"/>
            <a:ext cx="748644" cy="2456238"/>
          </a:xfrm>
          <a:prstGeom prst="bentConnector3">
            <a:avLst>
              <a:gd name="adj1" fmla="val 157209"/>
            </a:avLst>
          </a:prstGeom>
          <a:ln w="28575">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pic>
        <p:nvPicPr>
          <p:cNvPr id="35" name="Grafik 34">
            <a:extLst>
              <a:ext uri="{FF2B5EF4-FFF2-40B4-BE49-F238E27FC236}">
                <a16:creationId xmlns:a16="http://schemas.microsoft.com/office/drawing/2014/main" id="{E0921F73-EDE5-428C-93E6-934F96ED1D5B}"/>
              </a:ext>
            </a:extLst>
          </p:cNvPr>
          <p:cNvPicPr>
            <a:picLocks noChangeAspect="1"/>
          </p:cNvPicPr>
          <p:nvPr/>
        </p:nvPicPr>
        <p:blipFill>
          <a:blip r:embed="rId5"/>
          <a:stretch>
            <a:fillRect/>
          </a:stretch>
        </p:blipFill>
        <p:spPr>
          <a:xfrm>
            <a:off x="191344" y="2165714"/>
            <a:ext cx="3296131" cy="1510493"/>
          </a:xfrm>
          <a:prstGeom prst="rect">
            <a:avLst/>
          </a:prstGeom>
        </p:spPr>
      </p:pic>
      <p:pic>
        <p:nvPicPr>
          <p:cNvPr id="39" name="Grafik 38">
            <a:extLst>
              <a:ext uri="{FF2B5EF4-FFF2-40B4-BE49-F238E27FC236}">
                <a16:creationId xmlns:a16="http://schemas.microsoft.com/office/drawing/2014/main" id="{28E6513C-D6EE-411E-848F-DD34B7A71438}"/>
              </a:ext>
            </a:extLst>
          </p:cNvPr>
          <p:cNvPicPr>
            <a:picLocks noChangeAspect="1"/>
          </p:cNvPicPr>
          <p:nvPr/>
        </p:nvPicPr>
        <p:blipFill>
          <a:blip r:embed="rId6"/>
          <a:stretch>
            <a:fillRect/>
          </a:stretch>
        </p:blipFill>
        <p:spPr>
          <a:xfrm>
            <a:off x="8809964" y="979812"/>
            <a:ext cx="2943698" cy="2634831"/>
          </a:xfrm>
          <a:prstGeom prst="rect">
            <a:avLst/>
          </a:prstGeom>
        </p:spPr>
      </p:pic>
      <p:pic>
        <p:nvPicPr>
          <p:cNvPr id="41" name="Grafik 40">
            <a:extLst>
              <a:ext uri="{FF2B5EF4-FFF2-40B4-BE49-F238E27FC236}">
                <a16:creationId xmlns:a16="http://schemas.microsoft.com/office/drawing/2014/main" id="{54BA39FA-6BE3-4FC7-B895-E8A90113F3BE}"/>
              </a:ext>
            </a:extLst>
          </p:cNvPr>
          <p:cNvPicPr>
            <a:picLocks noChangeAspect="1"/>
          </p:cNvPicPr>
          <p:nvPr/>
        </p:nvPicPr>
        <p:blipFill>
          <a:blip r:embed="rId7"/>
          <a:stretch>
            <a:fillRect/>
          </a:stretch>
        </p:blipFill>
        <p:spPr>
          <a:xfrm>
            <a:off x="8441756" y="4365104"/>
            <a:ext cx="3311906" cy="896163"/>
          </a:xfrm>
          <a:prstGeom prst="rect">
            <a:avLst/>
          </a:prstGeom>
        </p:spPr>
      </p:pic>
      <p:graphicFrame>
        <p:nvGraphicFramePr>
          <p:cNvPr id="12" name="Diagramm 11">
            <a:extLst>
              <a:ext uri="{FF2B5EF4-FFF2-40B4-BE49-F238E27FC236}">
                <a16:creationId xmlns:a16="http://schemas.microsoft.com/office/drawing/2014/main" id="{BD99C716-8FAF-4E23-8BC7-8656B11B56B4}"/>
              </a:ext>
            </a:extLst>
          </p:cNvPr>
          <p:cNvGraphicFramePr/>
          <p:nvPr>
            <p:extLst>
              <p:ext uri="{D42A27DB-BD31-4B8C-83A1-F6EECF244321}">
                <p14:modId xmlns:p14="http://schemas.microsoft.com/office/powerpoint/2010/main" val="3179549552"/>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87769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285DC-7638-49DF-90F8-EE1E83F8C28E}"/>
              </a:ext>
            </a:extLst>
          </p:cNvPr>
          <p:cNvSpPr>
            <a:spLocks noGrp="1"/>
          </p:cNvSpPr>
          <p:nvPr>
            <p:ph type="title"/>
          </p:nvPr>
        </p:nvSpPr>
        <p:spPr/>
        <p:txBody>
          <a:bodyPr/>
          <a:lstStyle/>
          <a:p>
            <a:r>
              <a:rPr lang="de-DE" dirty="0"/>
              <a:t>Optischer Sortierer</a:t>
            </a:r>
          </a:p>
        </p:txBody>
      </p:sp>
      <p:pic>
        <p:nvPicPr>
          <p:cNvPr id="4" name="Video_Demonstrator">
            <a:hlinkClick r:id="" action="ppaction://media"/>
            <a:extLst>
              <a:ext uri="{FF2B5EF4-FFF2-40B4-BE49-F238E27FC236}">
                <a16:creationId xmlns:a16="http://schemas.microsoft.com/office/drawing/2014/main" id="{478A6FD4-9983-4419-BA89-C2878EF96E2C}"/>
              </a:ext>
            </a:extLst>
          </p:cNvPr>
          <p:cNvPicPr>
            <a:picLocks noGrp="1" noChangeAspect="1"/>
          </p:cNvPicPr>
          <p:nvPr>
            <p:ph idx="1"/>
            <a:videoFile r:link="rId1"/>
            <p:extLst>
              <p:ext uri="{DAA4B4D4-6D71-4841-9C94-3DE7FCFB9230}">
                <p14:media xmlns:p14="http://schemas.microsoft.com/office/powerpoint/2010/main" r:embed="rId2">
                  <p14:trim st="4143" end="29696"/>
                  <p14:bmkLst>
                    <p14:bmk name="Textmarke 1" time="9291.9113"/>
                  </p14:bmkLst>
                </p14:media>
              </p:ext>
            </p:extLst>
          </p:nvPr>
        </p:nvPicPr>
        <p:blipFill>
          <a:blip r:embed="rId5"/>
          <a:stretch>
            <a:fillRect/>
          </a:stretch>
        </p:blipFill>
        <p:spPr>
          <a:xfrm>
            <a:off x="1729870" y="972867"/>
            <a:ext cx="8732259" cy="4912265"/>
          </a:xfrm>
        </p:spPr>
      </p:pic>
    </p:spTree>
    <p:extLst>
      <p:ext uri="{BB962C8B-B14F-4D97-AF65-F5344CB8AC3E}">
        <p14:creationId xmlns:p14="http://schemas.microsoft.com/office/powerpoint/2010/main" val="368141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platzhalter 3">
                <a:extLst>
                  <a:ext uri="{FF2B5EF4-FFF2-40B4-BE49-F238E27FC236}">
                    <a16:creationId xmlns:a16="http://schemas.microsoft.com/office/drawing/2014/main" id="{DE5DF9C2-9910-4D8B-8A3C-A24FA0A1E811}"/>
                  </a:ext>
                </a:extLst>
              </p:cNvPr>
              <p:cNvSpPr>
                <a:spLocks noGrp="1"/>
              </p:cNvSpPr>
              <p:nvPr>
                <p:ph type="body" idx="1"/>
              </p:nvPr>
            </p:nvSpPr>
            <p:spPr>
              <a:xfrm>
                <a:off x="609600" y="1268760"/>
                <a:ext cx="5386917" cy="639762"/>
              </a:xfrm>
            </p:spPr>
            <p:txBody>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rPr>
                          </m:ctrlPr>
                        </m:sSubPr>
                        <m:e>
                          <m:r>
                            <a:rPr lang="de-DE" b="1" i="1" smtClean="0">
                              <a:latin typeface="Cambria Math" panose="02040503050406030204" pitchFamily="18" charset="0"/>
                            </a:rPr>
                            <m:t>𝒏</m:t>
                          </m:r>
                        </m:e>
                        <m:sub>
                          <m:r>
                            <a:rPr lang="de-DE" b="1" i="0" smtClean="0">
                              <a:latin typeface="Cambria Math" panose="02040503050406030204" pitchFamily="18" charset="0"/>
                            </a:rPr>
                            <m:t>𝐧</m:t>
                          </m:r>
                        </m:sub>
                      </m:sSub>
                      <m:r>
                        <a:rPr lang="de-DE" b="1" i="1" smtClean="0">
                          <a:latin typeface="Cambria Math" panose="02040503050406030204" pitchFamily="18" charset="0"/>
                        </a:rPr>
                        <m:t>=</m:t>
                      </m:r>
                      <m:r>
                        <a:rPr lang="de-DE" b="1" i="1" smtClean="0">
                          <a:latin typeface="Cambria Math" panose="02040503050406030204" pitchFamily="18" charset="0"/>
                        </a:rPr>
                        <m:t>𝟏𝟑𝟎</m:t>
                      </m:r>
                    </m:oMath>
                  </m:oMathPara>
                </a14:m>
                <a:endParaRPr lang="de-DE" dirty="0"/>
              </a:p>
            </p:txBody>
          </p:sp>
        </mc:Choice>
        <mc:Fallback>
          <p:sp>
            <p:nvSpPr>
              <p:cNvPr id="4" name="Textplatzhalter 3">
                <a:extLst>
                  <a:ext uri="{FF2B5EF4-FFF2-40B4-BE49-F238E27FC236}">
                    <a16:creationId xmlns:a16="http://schemas.microsoft.com/office/drawing/2014/main" id="{DE5DF9C2-9910-4D8B-8A3C-A24FA0A1E811}"/>
                  </a:ext>
                </a:extLst>
              </p:cNvPr>
              <p:cNvSpPr>
                <a:spLocks noGrp="1" noRot="1" noChangeAspect="1" noMove="1" noResize="1" noEditPoints="1" noAdjustHandles="1" noChangeArrowheads="1" noChangeShapeType="1" noTextEdit="1"/>
              </p:cNvSpPr>
              <p:nvPr>
                <p:ph type="body" idx="1"/>
              </p:nvPr>
            </p:nvSpPr>
            <p:spPr>
              <a:xfrm>
                <a:off x="609600" y="1268760"/>
                <a:ext cx="5386917" cy="639762"/>
              </a:xfrm>
              <a:blipFill>
                <a:blip r:embed="rId3"/>
                <a:stretch>
                  <a:fillRect b="-952"/>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6" name="Textplatzhalter 5">
                <a:extLst>
                  <a:ext uri="{FF2B5EF4-FFF2-40B4-BE49-F238E27FC236}">
                    <a16:creationId xmlns:a16="http://schemas.microsoft.com/office/drawing/2014/main" id="{D3A0D7CD-08C8-4A7D-860A-77FF3CBE3AA6}"/>
                  </a:ext>
                </a:extLst>
              </p:cNvPr>
              <p:cNvSpPr>
                <a:spLocks noGrp="1"/>
              </p:cNvSpPr>
              <p:nvPr>
                <p:ph type="body" sz="quarter" idx="3"/>
              </p:nvPr>
            </p:nvSpPr>
            <p:spPr>
              <a:xfrm>
                <a:off x="6193369" y="1268760"/>
                <a:ext cx="5389033" cy="639762"/>
              </a:xfrm>
            </p:spPr>
            <p:txBody>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rPr>
                            <m:t>𝒏</m:t>
                          </m:r>
                        </m:e>
                        <m:sub>
                          <m:r>
                            <m:rPr>
                              <m:sty m:val="p"/>
                            </m:rPr>
                            <a:rPr lang="de-DE" i="0">
                              <a:latin typeface="Cambria Math" panose="02040503050406030204" pitchFamily="18" charset="0"/>
                            </a:rPr>
                            <m:t>n</m:t>
                          </m:r>
                        </m:sub>
                      </m:sSub>
                      <m:r>
                        <a:rPr lang="de-DE" b="1" i="1" smtClean="0">
                          <a:latin typeface="Cambria Math" panose="02040503050406030204" pitchFamily="18" charset="0"/>
                        </a:rPr>
                        <m:t>=</m:t>
                      </m:r>
                      <m:r>
                        <a:rPr lang="de-DE" b="1" i="1" smtClean="0">
                          <a:latin typeface="Cambria Math" panose="02040503050406030204" pitchFamily="18" charset="0"/>
                        </a:rPr>
                        <m:t>𝟔𝟗</m:t>
                      </m:r>
                      <m:r>
                        <a:rPr lang="de-DE" b="1" i="1" smtClean="0">
                          <a:latin typeface="Cambria Math" panose="02040503050406030204" pitchFamily="18" charset="0"/>
                        </a:rPr>
                        <m:t>=</m:t>
                      </m:r>
                      <m:acc>
                        <m:accPr>
                          <m:chr m:val="̂"/>
                          <m:ctrlPr>
                            <a:rPr lang="de-DE" i="1">
                              <a:latin typeface="Cambria Math" panose="02040503050406030204" pitchFamily="18" charset="0"/>
                            </a:rPr>
                          </m:ctrlPr>
                        </m:accPr>
                        <m:e>
                          <m:r>
                            <a:rPr lang="de-DE" i="1">
                              <a:latin typeface="Cambria Math" panose="02040503050406030204" pitchFamily="18" charset="0"/>
                            </a:rPr>
                            <m:t>𝒌</m:t>
                          </m:r>
                        </m:e>
                      </m:acc>
                    </m:oMath>
                  </m:oMathPara>
                </a14:m>
                <a:endParaRPr lang="de-DE" dirty="0"/>
              </a:p>
            </p:txBody>
          </p:sp>
        </mc:Choice>
        <mc:Fallback>
          <p:sp>
            <p:nvSpPr>
              <p:cNvPr id="6" name="Textplatzhalter 5">
                <a:extLst>
                  <a:ext uri="{FF2B5EF4-FFF2-40B4-BE49-F238E27FC236}">
                    <a16:creationId xmlns:a16="http://schemas.microsoft.com/office/drawing/2014/main" id="{D3A0D7CD-08C8-4A7D-860A-77FF3CBE3AA6}"/>
                  </a:ext>
                </a:extLst>
              </p:cNvPr>
              <p:cNvSpPr>
                <a:spLocks noGrp="1" noRot="1" noChangeAspect="1" noMove="1" noResize="1" noEditPoints="1" noAdjustHandles="1" noChangeArrowheads="1" noChangeShapeType="1" noTextEdit="1"/>
              </p:cNvSpPr>
              <p:nvPr>
                <p:ph type="body" sz="quarter" idx="3"/>
              </p:nvPr>
            </p:nvSpPr>
            <p:spPr>
              <a:xfrm>
                <a:off x="6193369" y="1268760"/>
                <a:ext cx="5389033" cy="639762"/>
              </a:xfrm>
              <a:blipFill>
                <a:blip r:embed="rId4"/>
                <a:stretch>
                  <a:fillRect/>
                </a:stretch>
              </a:blipFill>
            </p:spPr>
            <p:txBody>
              <a:bodyPr/>
              <a:lstStyle/>
              <a:p>
                <a:r>
                  <a:rPr lang="de-DE">
                    <a:noFill/>
                  </a:rPr>
                  <a:t> </a:t>
                </a:r>
              </a:p>
            </p:txBody>
          </p:sp>
        </mc:Fallback>
      </mc:AlternateContent>
      <p:pic>
        <p:nvPicPr>
          <p:cNvPr id="11" name="Inhaltsplatzhalter 10">
            <a:extLst>
              <a:ext uri="{FF2B5EF4-FFF2-40B4-BE49-F238E27FC236}">
                <a16:creationId xmlns:a16="http://schemas.microsoft.com/office/drawing/2014/main" id="{DB2D2779-D280-47D7-9502-522112130D09}"/>
              </a:ext>
            </a:extLst>
          </p:cNvPr>
          <p:cNvPicPr>
            <a:picLocks noGrp="1" noChangeAspect="1"/>
          </p:cNvPicPr>
          <p:nvPr>
            <p:ph sz="quarter" idx="4"/>
          </p:nvPr>
        </p:nvPicPr>
        <p:blipFill rotWithShape="1">
          <a:blip r:embed="rId5">
            <a:extLst>
              <a:ext uri="{28A0092B-C50C-407E-A947-70E740481C1C}">
                <a14:useLocalDpi xmlns:a14="http://schemas.microsoft.com/office/drawing/2010/main" val="0"/>
              </a:ext>
            </a:extLst>
          </a:blip>
          <a:srcRect t="7878"/>
          <a:stretch/>
        </p:blipFill>
        <p:spPr>
          <a:xfrm>
            <a:off x="6336920" y="2015083"/>
            <a:ext cx="5101930" cy="3588192"/>
          </a:xfrm>
        </p:spPr>
      </p:pic>
      <p:pic>
        <p:nvPicPr>
          <p:cNvPr id="7" name="Inhaltsplatzhalter 6">
            <a:extLst>
              <a:ext uri="{FF2B5EF4-FFF2-40B4-BE49-F238E27FC236}">
                <a16:creationId xmlns:a16="http://schemas.microsoft.com/office/drawing/2014/main" id="{E2975346-02B7-4E87-94B2-70A981430DDE}"/>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7877"/>
          <a:stretch/>
        </p:blipFill>
        <p:spPr>
          <a:xfrm>
            <a:off x="752093" y="2010519"/>
            <a:ext cx="5101930" cy="3588192"/>
          </a:xfrm>
        </p:spPr>
      </p:pic>
      <p:sp>
        <p:nvSpPr>
          <p:cNvPr id="9" name="Titel 1">
            <a:extLst>
              <a:ext uri="{FF2B5EF4-FFF2-40B4-BE49-F238E27FC236}">
                <a16:creationId xmlns:a16="http://schemas.microsoft.com/office/drawing/2014/main" id="{ACF198F2-BB59-4093-8F78-00BDD5C5C8F3}"/>
              </a:ext>
            </a:extLst>
          </p:cNvPr>
          <p:cNvSpPr>
            <a:spLocks noGrp="1"/>
          </p:cNvSpPr>
          <p:nvPr>
            <p:ph type="title"/>
          </p:nvPr>
        </p:nvSpPr>
        <p:spPr>
          <a:xfrm>
            <a:off x="2" y="-20638"/>
            <a:ext cx="12189884" cy="561976"/>
          </a:xfrm>
        </p:spPr>
        <p:txBody>
          <a:bodyPr/>
          <a:lstStyle/>
          <a:p>
            <a:r>
              <a:rPr lang="de-DE" dirty="0"/>
              <a:t>Wahl des Prädiktionshorizontes</a:t>
            </a:r>
          </a:p>
        </p:txBody>
      </p:sp>
      <p:graphicFrame>
        <p:nvGraphicFramePr>
          <p:cNvPr id="8" name="Diagramm 7">
            <a:extLst>
              <a:ext uri="{FF2B5EF4-FFF2-40B4-BE49-F238E27FC236}">
                <a16:creationId xmlns:a16="http://schemas.microsoft.com/office/drawing/2014/main" id="{3F8D2BE2-057E-4F43-8FFD-B71640BEC241}"/>
              </a:ext>
            </a:extLst>
          </p:cNvPr>
          <p:cNvGraphicFramePr/>
          <p:nvPr>
            <p:extLst>
              <p:ext uri="{D42A27DB-BD31-4B8C-83A1-F6EECF244321}">
                <p14:modId xmlns:p14="http://schemas.microsoft.com/office/powerpoint/2010/main" val="2181172607"/>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75515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99C291E8-1525-4903-8689-B66856DEDB46}"/>
              </a:ext>
            </a:extLst>
          </p:cNvPr>
          <p:cNvSpPr>
            <a:spLocks noGrp="1"/>
          </p:cNvSpPr>
          <p:nvPr>
            <p:ph type="title"/>
          </p:nvPr>
        </p:nvSpPr>
        <p:spPr/>
        <p:txBody>
          <a:bodyPr/>
          <a:lstStyle/>
          <a:p>
            <a:r>
              <a:rPr lang="de-DE" dirty="0"/>
              <a:t>Wahl des Prädiktionshorizontes</a:t>
            </a:r>
          </a:p>
        </p:txBody>
      </p:sp>
      <mc:AlternateContent xmlns:mc="http://schemas.openxmlformats.org/markup-compatibility/2006">
        <mc:Choice xmlns:a14="http://schemas.microsoft.com/office/drawing/2010/main" Requires="a14">
          <p:sp>
            <p:nvSpPr>
              <p:cNvPr id="8" name="Inhaltsplatzhalter 7">
                <a:extLst>
                  <a:ext uri="{FF2B5EF4-FFF2-40B4-BE49-F238E27FC236}">
                    <a16:creationId xmlns:a16="http://schemas.microsoft.com/office/drawing/2014/main" id="{F8F2790B-BDCF-491D-AB3B-A7B9A8462EC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unc>
                        <m:funcPr>
                          <m:ctrlPr>
                            <a:rPr lang="de-DE" i="1" kern="0" smtClean="0">
                              <a:latin typeface="Cambria Math" panose="02040503050406030204" pitchFamily="18" charset="0"/>
                            </a:rPr>
                          </m:ctrlPr>
                        </m:funcPr>
                        <m:fName>
                          <m:limLow>
                            <m:limLowPr>
                              <m:ctrlPr>
                                <a:rPr lang="de-DE" i="1" kern="0" smtClean="0">
                                  <a:latin typeface="Cambria Math" panose="02040503050406030204" pitchFamily="18" charset="0"/>
                                </a:rPr>
                              </m:ctrlPr>
                            </m:limLowPr>
                            <m:e>
                              <m:r>
                                <m:rPr>
                                  <m:sty m:val="p"/>
                                </m:rPr>
                                <a:rPr lang="de-DE" kern="0" smtClean="0">
                                  <a:latin typeface="Cambria Math" panose="02040503050406030204" pitchFamily="18" charset="0"/>
                                </a:rPr>
                                <m:t>min</m:t>
                              </m:r>
                            </m:e>
                            <m:lim>
                              <m:bar>
                                <m:barPr>
                                  <m:ctrlPr>
                                    <a:rPr lang="de-DE" i="1" kern="0" smtClean="0">
                                      <a:latin typeface="Cambria Math" panose="02040503050406030204" pitchFamily="18" charset="0"/>
                                    </a:rPr>
                                  </m:ctrlPr>
                                </m:barPr>
                                <m:e>
                                  <m:r>
                                    <a:rPr lang="de-DE" i="1" kern="0" smtClean="0">
                                      <a:latin typeface="Cambria Math" panose="02040503050406030204" pitchFamily="18" charset="0"/>
                                    </a:rPr>
                                    <m:t>𝑢</m:t>
                                  </m:r>
                                </m:e>
                              </m:bar>
                            </m:lim>
                          </m:limLow>
                        </m:fName>
                        <m:e>
                          <m:nary>
                            <m:naryPr>
                              <m:chr m:val="∑"/>
                              <m:ctrlPr>
                                <a:rPr lang="de-DE" i="1" kern="0" smtClean="0">
                                  <a:latin typeface="Cambria Math" panose="02040503050406030204" pitchFamily="18" charset="0"/>
                                </a:rPr>
                              </m:ctrlPr>
                            </m:naryPr>
                            <m:sub>
                              <m:r>
                                <m:rPr>
                                  <m:brk m:alnAt="23"/>
                                </m:rPr>
                                <a:rPr lang="de-DE" i="1" kern="0" smtClean="0">
                                  <a:latin typeface="Cambria Math" panose="02040503050406030204" pitchFamily="18" charset="0"/>
                                </a:rPr>
                                <m:t>𝑖</m:t>
                              </m:r>
                              <m:r>
                                <a:rPr lang="de-DE" i="1" kern="0" smtClean="0">
                                  <a:latin typeface="Cambria Math" panose="02040503050406030204" pitchFamily="18" charset="0"/>
                                </a:rPr>
                                <m:t>=</m:t>
                              </m:r>
                              <m:r>
                                <a:rPr lang="de-DE" i="1" kern="0" smtClean="0">
                                  <a:latin typeface="Cambria Math" panose="02040503050406030204" pitchFamily="18" charset="0"/>
                                </a:rPr>
                                <m:t>𝑘</m:t>
                              </m:r>
                              <m:r>
                                <a:rPr lang="de-DE" i="1" kern="0" smtClean="0">
                                  <a:latin typeface="Cambria Math" panose="02040503050406030204" pitchFamily="18" charset="0"/>
                                </a:rPr>
                                <m:t>+1</m:t>
                              </m:r>
                            </m:sub>
                            <m:sup>
                              <m:r>
                                <a:rPr lang="de-DE" i="1" kern="0" smtClean="0">
                                  <a:latin typeface="Cambria Math" panose="02040503050406030204" pitchFamily="18" charset="0"/>
                                </a:rPr>
                                <m:t>𝑘</m:t>
                              </m:r>
                              <m:r>
                                <a:rPr lang="de-DE" i="1" kern="0" smtClean="0">
                                  <a:latin typeface="Cambria Math" panose="02040503050406030204" pitchFamily="18" charset="0"/>
                                </a:rPr>
                                <m:t>+</m:t>
                              </m:r>
                              <m:sSub>
                                <m:sSubPr>
                                  <m:ctrlPr>
                                    <a:rPr lang="de-DE" i="1" kern="0" smtClean="0">
                                      <a:latin typeface="Cambria Math" panose="02040503050406030204" pitchFamily="18" charset="0"/>
                                    </a:rPr>
                                  </m:ctrlPr>
                                </m:sSubPr>
                                <m:e>
                                  <m:r>
                                    <a:rPr lang="de-DE" i="1" kern="0" smtClean="0">
                                      <a:latin typeface="Cambria Math" panose="02040503050406030204" pitchFamily="18" charset="0"/>
                                    </a:rPr>
                                    <m:t>𝑛</m:t>
                                  </m:r>
                                </m:e>
                                <m:sub>
                                  <m:r>
                                    <m:rPr>
                                      <m:sty m:val="p"/>
                                    </m:rPr>
                                    <a:rPr lang="de-DE" i="0" kern="0" smtClean="0">
                                      <a:latin typeface="Cambria Math" panose="02040503050406030204" pitchFamily="18" charset="0"/>
                                    </a:rPr>
                                    <m:t>n</m:t>
                                  </m:r>
                                </m:sub>
                              </m:sSub>
                            </m:sup>
                            <m:e>
                              <m:sSubSup>
                                <m:sSubSupPr>
                                  <m:ctrlPr>
                                    <a:rPr lang="de-DE" i="1" kern="0" smtClean="0">
                                      <a:latin typeface="Cambria Math" panose="02040503050406030204" pitchFamily="18" charset="0"/>
                                    </a:rPr>
                                  </m:ctrlPr>
                                </m:sSubSupPr>
                                <m:e>
                                  <m:r>
                                    <a:rPr lang="de-DE" i="1" kern="0" smtClean="0">
                                      <a:latin typeface="Cambria Math" panose="02040503050406030204" pitchFamily="18" charset="0"/>
                                    </a:rPr>
                                    <m:t>𝐽</m:t>
                                  </m:r>
                                </m:e>
                                <m:sub>
                                  <m:r>
                                    <a:rPr lang="de-DE" i="1" kern="0" smtClean="0">
                                      <a:latin typeface="Cambria Math" panose="02040503050406030204" pitchFamily="18" charset="0"/>
                                    </a:rPr>
                                    <m:t>𝑖</m:t>
                                  </m:r>
                                </m:sub>
                                <m:sup>
                                  <m:r>
                                    <a:rPr lang="de-DE" i="1" kern="0" smtClean="0">
                                      <a:latin typeface="Cambria Math" panose="02040503050406030204" pitchFamily="18" charset="0"/>
                                    </a:rPr>
                                    <m:t>(</m:t>
                                  </m:r>
                                  <m:r>
                                    <m:rPr>
                                      <m:sty m:val="p"/>
                                    </m:rPr>
                                    <a:rPr lang="de-DE" kern="0" smtClean="0">
                                      <a:latin typeface="Cambria Math" panose="02040503050406030204" pitchFamily="18" charset="0"/>
                                    </a:rPr>
                                    <m:t>E</m:t>
                                  </m:r>
                                  <m:r>
                                    <a:rPr lang="de-DE" kern="0" smtClean="0">
                                      <a:latin typeface="Cambria Math" panose="02040503050406030204" pitchFamily="18" charset="0"/>
                                    </a:rPr>
                                    <m:t>1</m:t>
                                  </m:r>
                                  <m:r>
                                    <a:rPr lang="de-DE" i="1" kern="0" smtClean="0">
                                      <a:latin typeface="Cambria Math" panose="02040503050406030204" pitchFamily="18" charset="0"/>
                                    </a:rPr>
                                    <m:t>)</m:t>
                                  </m:r>
                                </m:sup>
                              </m:sSubSup>
                              <m:r>
                                <a:rPr lang="de-DE" i="1" kern="0" smtClean="0">
                                  <a:latin typeface="Cambria Math" panose="02040503050406030204" pitchFamily="18" charset="0"/>
                                </a:rPr>
                                <m:t>+</m:t>
                              </m:r>
                              <m:sSubSup>
                                <m:sSubSupPr>
                                  <m:ctrlPr>
                                    <a:rPr lang="de-DE" i="1" kern="0" smtClean="0">
                                      <a:latin typeface="Cambria Math" panose="02040503050406030204" pitchFamily="18" charset="0"/>
                                    </a:rPr>
                                  </m:ctrlPr>
                                </m:sSubSupPr>
                                <m:e>
                                  <m:r>
                                    <a:rPr lang="de-DE" i="1" kern="0" smtClean="0">
                                      <a:latin typeface="Cambria Math" panose="02040503050406030204" pitchFamily="18" charset="0"/>
                                    </a:rPr>
                                    <m:t>𝐽</m:t>
                                  </m:r>
                                </m:e>
                                <m:sub>
                                  <m:r>
                                    <a:rPr lang="de-DE" i="1" kern="0" smtClean="0">
                                      <a:latin typeface="Cambria Math" panose="02040503050406030204" pitchFamily="18" charset="0"/>
                                    </a:rPr>
                                    <m:t>𝑖</m:t>
                                  </m:r>
                                </m:sub>
                                <m:sup>
                                  <m:r>
                                    <a:rPr lang="de-DE" i="1" kern="0" smtClean="0">
                                      <a:latin typeface="Cambria Math" panose="02040503050406030204" pitchFamily="18" charset="0"/>
                                    </a:rPr>
                                    <m:t>(</m:t>
                                  </m:r>
                                  <m:r>
                                    <m:rPr>
                                      <m:sty m:val="p"/>
                                    </m:rPr>
                                    <a:rPr lang="de-DE" kern="0" smtClean="0">
                                      <a:latin typeface="Cambria Math" panose="02040503050406030204" pitchFamily="18" charset="0"/>
                                    </a:rPr>
                                    <m:t>E</m:t>
                                  </m:r>
                                  <m:r>
                                    <a:rPr lang="de-DE" kern="0" smtClean="0">
                                      <a:latin typeface="Cambria Math" panose="02040503050406030204" pitchFamily="18" charset="0"/>
                                    </a:rPr>
                                    <m:t>2</m:t>
                                  </m:r>
                                  <m:r>
                                    <a:rPr lang="de-DE" i="1" kern="0" smtClean="0">
                                      <a:latin typeface="Cambria Math" panose="02040503050406030204" pitchFamily="18" charset="0"/>
                                    </a:rPr>
                                    <m:t>)</m:t>
                                  </m:r>
                                </m:sup>
                              </m:sSubSup>
                            </m:e>
                          </m:nary>
                        </m:e>
                      </m:func>
                    </m:oMath>
                  </m:oMathPara>
                </a14:m>
                <a:endParaRPr lang="de-DE" dirty="0"/>
              </a:p>
            </p:txBody>
          </p:sp>
        </mc:Choice>
        <mc:Fallback>
          <p:sp>
            <p:nvSpPr>
              <p:cNvPr id="8" name="Inhaltsplatzhalter 7">
                <a:extLst>
                  <a:ext uri="{FF2B5EF4-FFF2-40B4-BE49-F238E27FC236}">
                    <a16:creationId xmlns:a16="http://schemas.microsoft.com/office/drawing/2014/main" id="{F8F2790B-BDCF-491D-AB3B-A7B9A8462ECB}"/>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de-DE">
                    <a:noFill/>
                  </a:rPr>
                  <a:t> </a:t>
                </a:r>
              </a:p>
            </p:txBody>
          </p:sp>
        </mc:Fallback>
      </mc:AlternateContent>
      <p:pic>
        <p:nvPicPr>
          <p:cNvPr id="10" name="Inhaltsplatzhalter 12">
            <a:extLst>
              <a:ext uri="{FF2B5EF4-FFF2-40B4-BE49-F238E27FC236}">
                <a16:creationId xmlns:a16="http://schemas.microsoft.com/office/drawing/2014/main" id="{3ADDD4E2-658B-4EA8-AD22-A16747C381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195" y="3813694"/>
            <a:ext cx="3197425" cy="1468177"/>
          </a:xfrm>
          <a:prstGeom prst="rect">
            <a:avLst/>
          </a:prstGeom>
        </p:spPr>
      </p:pic>
      <mc:AlternateContent xmlns:mc="http://schemas.openxmlformats.org/markup-compatibility/2006">
        <mc:Choice xmlns:a14="http://schemas.microsoft.com/office/drawing/2010/main" Requires="a14">
          <p:sp>
            <p:nvSpPr>
              <p:cNvPr id="11" name="Rechteck 10">
                <a:extLst>
                  <a:ext uri="{FF2B5EF4-FFF2-40B4-BE49-F238E27FC236}">
                    <a16:creationId xmlns:a16="http://schemas.microsoft.com/office/drawing/2014/main" id="{0F724DD7-2158-4D4F-9239-6AFF8F77D2FB}"/>
                  </a:ext>
                </a:extLst>
              </p:cNvPr>
              <p:cNvSpPr/>
              <p:nvPr/>
            </p:nvSpPr>
            <p:spPr bwMode="auto">
              <a:xfrm>
                <a:off x="687994" y="3140968"/>
                <a:ext cx="3823829" cy="2350334"/>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14:m>
                  <m:oMathPara xmlns:m="http://schemas.openxmlformats.org/officeDocument/2006/math">
                    <m:oMathParaPr>
                      <m:jc m:val="center"/>
                    </m:oMathParaPr>
                    <m:oMath xmlns:m="http://schemas.openxmlformats.org/officeDocument/2006/math">
                      <m:sSubSup>
                        <m:sSubSupPr>
                          <m:ctrlPr>
                            <a:rPr lang="de-DE" sz="2400" i="1" smtClean="0">
                              <a:solidFill>
                                <a:schemeClr val="tx1"/>
                              </a:solidFill>
                              <a:latin typeface="Cambria Math" panose="02040503050406030204" pitchFamily="18" charset="0"/>
                            </a:rPr>
                          </m:ctrlPr>
                        </m:sSubSupPr>
                        <m:e>
                          <m:r>
                            <a:rPr lang="de-DE" sz="2400" i="1">
                              <a:solidFill>
                                <a:schemeClr val="tx1"/>
                              </a:solidFill>
                              <a:latin typeface="Cambria Math" panose="02040503050406030204" pitchFamily="18" charset="0"/>
                            </a:rPr>
                            <m:t>𝐽</m:t>
                          </m:r>
                        </m:e>
                        <m:sub>
                          <m:r>
                            <a:rPr lang="de-DE" sz="2400" i="1">
                              <a:solidFill>
                                <a:schemeClr val="tx1"/>
                              </a:solidFill>
                              <a:latin typeface="Cambria Math" panose="02040503050406030204" pitchFamily="18" charset="0"/>
                            </a:rPr>
                            <m:t>𝑖</m:t>
                          </m:r>
                        </m:sub>
                        <m:sup>
                          <m:r>
                            <a:rPr lang="de-DE" sz="2400" i="1">
                              <a:solidFill>
                                <a:schemeClr val="tx1"/>
                              </a:solidFill>
                              <a:latin typeface="Cambria Math" panose="02040503050406030204" pitchFamily="18" charset="0"/>
                            </a:rPr>
                            <m:t>(</m:t>
                          </m:r>
                          <m:r>
                            <m:rPr>
                              <m:sty m:val="p"/>
                            </m:rPr>
                            <a:rPr lang="de-DE" sz="2400">
                              <a:solidFill>
                                <a:schemeClr val="tx1"/>
                              </a:solidFill>
                              <a:latin typeface="Cambria Math" panose="02040503050406030204" pitchFamily="18" charset="0"/>
                            </a:rPr>
                            <m:t>E</m:t>
                          </m:r>
                          <m:r>
                            <a:rPr lang="de-DE" sz="2400" b="0" i="0" smtClean="0">
                              <a:solidFill>
                                <a:schemeClr val="tx1"/>
                              </a:solidFill>
                              <a:latin typeface="Cambria Math" panose="02040503050406030204" pitchFamily="18" charset="0"/>
                            </a:rPr>
                            <m:t>2</m:t>
                          </m:r>
                          <m:r>
                            <a:rPr lang="de-DE" sz="2400" i="1">
                              <a:solidFill>
                                <a:schemeClr val="tx1"/>
                              </a:solidFill>
                              <a:latin typeface="Cambria Math" panose="02040503050406030204" pitchFamily="18" charset="0"/>
                            </a:rPr>
                            <m:t>)</m:t>
                          </m:r>
                        </m:sup>
                      </m:sSubSup>
                      <m:r>
                        <a:rPr lang="de-DE" sz="2400" b="0" i="1" smtClean="0">
                          <a:solidFill>
                            <a:schemeClr val="tx1"/>
                          </a:solidFill>
                          <a:latin typeface="Cambria Math" panose="02040503050406030204" pitchFamily="18" charset="0"/>
                        </a:rPr>
                        <m:t>=</m:t>
                      </m:r>
                      <m:sSub>
                        <m:sSubPr>
                          <m:ctrlPr>
                            <a:rPr lang="de-DE" sz="2400" b="0" i="1" smtClean="0">
                              <a:solidFill>
                                <a:schemeClr val="tx1"/>
                              </a:solidFill>
                              <a:latin typeface="Cambria Math" panose="02040503050406030204" pitchFamily="18" charset="0"/>
                            </a:rPr>
                          </m:ctrlPr>
                        </m:sSubPr>
                        <m:e>
                          <m:r>
                            <a:rPr lang="de-DE" sz="2400" b="0" i="1" smtClean="0">
                              <a:solidFill>
                                <a:schemeClr val="tx1"/>
                              </a:solidFill>
                              <a:latin typeface="Cambria Math" panose="02040503050406030204" pitchFamily="18" charset="0"/>
                            </a:rPr>
                            <m:t>𝑐</m:t>
                          </m:r>
                        </m:e>
                        <m:sub>
                          <m:r>
                            <m:rPr>
                              <m:sty m:val="p"/>
                            </m:rPr>
                            <a:rPr lang="de-DE" sz="2400" b="0" i="0" smtClean="0">
                              <a:solidFill>
                                <a:schemeClr val="tx1"/>
                              </a:solidFill>
                              <a:latin typeface="Cambria Math" panose="02040503050406030204" pitchFamily="18" charset="0"/>
                            </a:rPr>
                            <m:t>P</m:t>
                          </m:r>
                        </m:sub>
                      </m:sSub>
                      <m:r>
                        <a:rPr lang="de-DE" sz="2400" b="0" i="1" smtClean="0">
                          <a:solidFill>
                            <a:schemeClr val="tx1"/>
                          </a:solidFill>
                          <a:latin typeface="Cambria Math" panose="02040503050406030204" pitchFamily="18" charset="0"/>
                        </a:rPr>
                        <m:t>𝜖</m:t>
                      </m:r>
                      <m:d>
                        <m:dPr>
                          <m:ctrlPr>
                            <a:rPr lang="de-DE" sz="2400" b="0" i="1" smtClean="0">
                              <a:solidFill>
                                <a:schemeClr val="tx1"/>
                              </a:solidFill>
                              <a:latin typeface="Cambria Math" panose="02040503050406030204" pitchFamily="18" charset="0"/>
                            </a:rPr>
                          </m:ctrlPr>
                        </m:dPr>
                        <m:e>
                          <m:sSub>
                            <m:sSubPr>
                              <m:ctrlPr>
                                <a:rPr lang="de-DE" sz="2400" b="0" i="1" smtClean="0">
                                  <a:solidFill>
                                    <a:schemeClr val="tx1"/>
                                  </a:solidFill>
                                  <a:latin typeface="Cambria Math" panose="02040503050406030204" pitchFamily="18" charset="0"/>
                                </a:rPr>
                              </m:ctrlPr>
                            </m:sSubPr>
                            <m:e>
                              <m:bar>
                                <m:barPr>
                                  <m:ctrlPr>
                                    <a:rPr lang="de-DE" sz="2400" b="0" i="1" smtClean="0">
                                      <a:solidFill>
                                        <a:schemeClr val="tx1"/>
                                      </a:solidFill>
                                      <a:latin typeface="Cambria Math" panose="02040503050406030204" pitchFamily="18" charset="0"/>
                                    </a:rPr>
                                  </m:ctrlPr>
                                </m:barPr>
                                <m:e>
                                  <m:r>
                                    <a:rPr lang="de-DE" sz="2400" b="0" i="1" smtClean="0">
                                      <a:solidFill>
                                        <a:schemeClr val="tx1"/>
                                      </a:solidFill>
                                      <a:latin typeface="Cambria Math" panose="02040503050406030204" pitchFamily="18" charset="0"/>
                                    </a:rPr>
                                    <m:t>𝑞</m:t>
                                  </m:r>
                                </m:e>
                              </m:bar>
                            </m:e>
                            <m:sub>
                              <m:r>
                                <a:rPr lang="de-DE" sz="2400" b="0" i="1" smtClean="0">
                                  <a:solidFill>
                                    <a:schemeClr val="tx1"/>
                                  </a:solidFill>
                                  <a:latin typeface="Cambria Math" panose="02040503050406030204" pitchFamily="18" charset="0"/>
                                </a:rPr>
                                <m:t>𝑖</m:t>
                              </m:r>
                            </m:sub>
                          </m:sSub>
                        </m:e>
                      </m:d>
                      <m:r>
                        <a:rPr lang="de-DE" sz="2400" b="0" i="1" smtClean="0">
                          <a:solidFill>
                            <a:schemeClr val="tx1"/>
                          </a:solidFill>
                          <a:latin typeface="Cambria Math" panose="02040503050406030204" pitchFamily="18" charset="0"/>
                        </a:rPr>
                        <m:t>+</m:t>
                      </m:r>
                      <m:sSub>
                        <m:sSubPr>
                          <m:ctrlPr>
                            <a:rPr lang="de-DE" sz="2400" b="0" i="1" smtClean="0">
                              <a:solidFill>
                                <a:schemeClr val="tx1"/>
                              </a:solidFill>
                              <a:latin typeface="Cambria Math" panose="02040503050406030204" pitchFamily="18" charset="0"/>
                            </a:rPr>
                          </m:ctrlPr>
                        </m:sSubPr>
                        <m:e>
                          <m:r>
                            <a:rPr lang="de-DE" sz="2400" b="0" i="1" smtClean="0">
                              <a:solidFill>
                                <a:schemeClr val="tx1"/>
                              </a:solidFill>
                              <a:latin typeface="Cambria Math" panose="02040503050406030204" pitchFamily="18" charset="0"/>
                            </a:rPr>
                            <m:t>𝑐</m:t>
                          </m:r>
                        </m:e>
                        <m:sub>
                          <m:r>
                            <m:rPr>
                              <m:sty m:val="p"/>
                            </m:rPr>
                            <a:rPr lang="de-DE" sz="2400" b="0" i="0" smtClean="0">
                              <a:solidFill>
                                <a:schemeClr val="tx1"/>
                              </a:solidFill>
                              <a:latin typeface="Cambria Math" panose="02040503050406030204" pitchFamily="18" charset="0"/>
                            </a:rPr>
                            <m:t>N</m:t>
                          </m:r>
                        </m:sub>
                      </m:sSub>
                      <m:r>
                        <a:rPr lang="de-DE" sz="2400" b="0" i="1" smtClean="0">
                          <a:solidFill>
                            <a:schemeClr val="tx1"/>
                          </a:solidFill>
                          <a:latin typeface="Cambria Math" panose="02040503050406030204" pitchFamily="18" charset="0"/>
                        </a:rPr>
                        <m:t>𝜁</m:t>
                      </m:r>
                      <m:d>
                        <m:dPr>
                          <m:ctrlPr>
                            <a:rPr lang="de-DE" sz="2400" i="1">
                              <a:solidFill>
                                <a:schemeClr val="tx1"/>
                              </a:solidFill>
                              <a:latin typeface="Cambria Math" panose="02040503050406030204" pitchFamily="18" charset="0"/>
                            </a:rPr>
                          </m:ctrlPr>
                        </m:dPr>
                        <m:e>
                          <m:sSub>
                            <m:sSubPr>
                              <m:ctrlPr>
                                <a:rPr lang="de-DE" sz="2400" i="1">
                                  <a:solidFill>
                                    <a:schemeClr val="tx1"/>
                                  </a:solidFill>
                                  <a:latin typeface="Cambria Math" panose="02040503050406030204" pitchFamily="18" charset="0"/>
                                </a:rPr>
                              </m:ctrlPr>
                            </m:sSubPr>
                            <m:e>
                              <m:bar>
                                <m:barPr>
                                  <m:ctrlPr>
                                    <a:rPr lang="de-DE" sz="2400" i="1">
                                      <a:solidFill>
                                        <a:schemeClr val="tx1"/>
                                      </a:solidFill>
                                      <a:latin typeface="Cambria Math" panose="02040503050406030204" pitchFamily="18" charset="0"/>
                                    </a:rPr>
                                  </m:ctrlPr>
                                </m:barPr>
                                <m:e>
                                  <m:r>
                                    <a:rPr lang="de-DE" sz="2400" i="1">
                                      <a:solidFill>
                                        <a:schemeClr val="tx1"/>
                                      </a:solidFill>
                                      <a:latin typeface="Cambria Math" panose="02040503050406030204" pitchFamily="18" charset="0"/>
                                    </a:rPr>
                                    <m:t>𝑞</m:t>
                                  </m:r>
                                </m:e>
                              </m:bar>
                            </m:e>
                            <m:sub>
                              <m:r>
                                <a:rPr lang="de-DE" sz="2400" i="1">
                                  <a:solidFill>
                                    <a:schemeClr val="tx1"/>
                                  </a:solidFill>
                                  <a:latin typeface="Cambria Math" panose="02040503050406030204" pitchFamily="18" charset="0"/>
                                </a:rPr>
                                <m:t>𝑖</m:t>
                              </m:r>
                            </m:sub>
                          </m:sSub>
                        </m:e>
                      </m:d>
                    </m:oMath>
                  </m:oMathPara>
                </a14:m>
                <a:endParaRPr kumimoji="0" lang="de-DE" b="1" i="0" u="none" strike="noStrike" cap="none" normalizeH="0" baseline="0" dirty="0">
                  <a:ln>
                    <a:noFill/>
                  </a:ln>
                  <a:solidFill>
                    <a:schemeClr val="tx1"/>
                  </a:solidFill>
                  <a:effectLst/>
                  <a:latin typeface="+mn-lt"/>
                  <a:cs typeface="DejaVu Sans" charset="0"/>
                </a:endParaRPr>
              </a:p>
            </p:txBody>
          </p:sp>
        </mc:Choice>
        <mc:Fallback>
          <p:sp>
            <p:nvSpPr>
              <p:cNvPr id="11" name="Rechteck 10">
                <a:extLst>
                  <a:ext uri="{FF2B5EF4-FFF2-40B4-BE49-F238E27FC236}">
                    <a16:creationId xmlns:a16="http://schemas.microsoft.com/office/drawing/2014/main" id="{0F724DD7-2158-4D4F-9239-6AFF8F77D2FB}"/>
                  </a:ext>
                </a:extLst>
              </p:cNvPr>
              <p:cNvSpPr>
                <a:spLocks noRot="1" noChangeAspect="1" noMove="1" noResize="1" noEditPoints="1" noAdjustHandles="1" noChangeArrowheads="1" noChangeShapeType="1" noTextEdit="1"/>
              </p:cNvSpPr>
              <p:nvPr/>
            </p:nvSpPr>
            <p:spPr bwMode="auto">
              <a:xfrm>
                <a:off x="687994" y="3140968"/>
                <a:ext cx="3823829" cy="2350334"/>
              </a:xfrm>
              <a:prstGeom prst="rect">
                <a:avLst/>
              </a:prstGeom>
              <a:blipFill>
                <a:blip r:embed="rId5"/>
                <a:stretch>
                  <a:fillRect/>
                </a:stretch>
              </a:blipFill>
              <a:ln w="38100" cap="flat" cmpd="sng" algn="ctr">
                <a:solidFill>
                  <a:schemeClr val="accent1"/>
                </a:solidFill>
                <a:prstDash val="solid"/>
                <a:round/>
                <a:headEnd type="none" w="med" len="med"/>
                <a:tailEnd type="none" w="med" len="med"/>
              </a:ln>
              <a:effectLst/>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12" name="Rechteck 11">
                <a:extLst>
                  <a:ext uri="{FF2B5EF4-FFF2-40B4-BE49-F238E27FC236}">
                    <a16:creationId xmlns:a16="http://schemas.microsoft.com/office/drawing/2014/main" id="{1AF3929F-C67C-429A-AD19-8321A60C2ADF}"/>
                  </a:ext>
                </a:extLst>
              </p:cNvPr>
              <p:cNvSpPr/>
              <p:nvPr/>
            </p:nvSpPr>
            <p:spPr bwMode="auto">
              <a:xfrm>
                <a:off x="7608168" y="3140968"/>
                <a:ext cx="3823200" cy="2350800"/>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14:m>
                  <m:oMathPara xmlns:m="http://schemas.openxmlformats.org/officeDocument/2006/math">
                    <m:oMathParaPr>
                      <m:jc m:val="centerGroup"/>
                    </m:oMathParaPr>
                    <m:oMath xmlns:m="http://schemas.openxmlformats.org/officeDocument/2006/math">
                      <m:sSubSup>
                        <m:sSubSupPr>
                          <m:ctrlPr>
                            <a:rPr kumimoji="0" lang="de-DE" sz="2400" b="0" i="1" u="none" strike="noStrike" kern="0" cap="none" spc="0" normalizeH="0" baseline="0" noProof="0" smtClean="0">
                              <a:ln>
                                <a:noFill/>
                              </a:ln>
                              <a:solidFill>
                                <a:srgbClr val="010000"/>
                              </a:solidFill>
                              <a:effectLst/>
                              <a:uLnTx/>
                              <a:uFillTx/>
                              <a:latin typeface="Cambria Math" panose="02040503050406030204" pitchFamily="18" charset="0"/>
                              <a:ea typeface="+mn-ea"/>
                            </a:rPr>
                          </m:ctrlPr>
                        </m:sSubSupPr>
                        <m:e>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𝐽</m:t>
                          </m:r>
                        </m:e>
                        <m:sub>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𝑖</m:t>
                          </m:r>
                        </m:sub>
                        <m:sup>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m:t>
                          </m:r>
                          <m:r>
                            <m:rPr>
                              <m:sty m:val="p"/>
                            </m:rPr>
                            <a:rPr kumimoji="0" lang="de-DE" sz="2400" b="0" i="0" u="none" strike="noStrike" kern="0" cap="none" spc="0" normalizeH="0" baseline="0" noProof="0">
                              <a:ln>
                                <a:noFill/>
                              </a:ln>
                              <a:solidFill>
                                <a:srgbClr val="010000"/>
                              </a:solidFill>
                              <a:effectLst/>
                              <a:uLnTx/>
                              <a:uFillTx/>
                              <a:latin typeface="Cambria Math" panose="02040503050406030204" pitchFamily="18" charset="0"/>
                              <a:ea typeface="+mn-ea"/>
                            </a:rPr>
                            <m:t>E</m:t>
                          </m:r>
                          <m:r>
                            <a:rPr kumimoji="0" lang="de-DE" sz="2400" b="0" i="0" u="none" strike="noStrike" kern="0" cap="none" spc="0" normalizeH="0" baseline="0" noProof="0" smtClean="0">
                              <a:ln>
                                <a:noFill/>
                              </a:ln>
                              <a:solidFill>
                                <a:srgbClr val="010000"/>
                              </a:solidFill>
                              <a:effectLst/>
                              <a:uLnTx/>
                              <a:uFillTx/>
                              <a:latin typeface="Cambria Math" panose="02040503050406030204" pitchFamily="18" charset="0"/>
                              <a:ea typeface="+mn-ea"/>
                            </a:rPr>
                            <m:t>1</m:t>
                          </m:r>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m:t>
                          </m:r>
                        </m:sup>
                      </m:sSubSup>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m:t>
                      </m:r>
                      <m:sSub>
                        <m:sSubPr>
                          <m:ctrlP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ctrlPr>
                        </m:sSubPr>
                        <m:e>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𝑐</m:t>
                          </m:r>
                        </m:e>
                        <m:sub>
                          <m:r>
                            <m:rPr>
                              <m:sty m:val="p"/>
                            </m:rPr>
                            <a:rPr kumimoji="0" lang="de-DE" sz="2400" b="0" i="0" u="none" strike="noStrike" kern="0" cap="none" spc="0" normalizeH="0" baseline="0" noProof="0">
                              <a:ln>
                                <a:noFill/>
                              </a:ln>
                              <a:solidFill>
                                <a:srgbClr val="010000"/>
                              </a:solidFill>
                              <a:effectLst/>
                              <a:uLnTx/>
                              <a:uFillTx/>
                              <a:latin typeface="Cambria Math" panose="02040503050406030204" pitchFamily="18" charset="0"/>
                              <a:ea typeface="+mn-ea"/>
                            </a:rPr>
                            <m:t>P</m:t>
                          </m:r>
                        </m:sub>
                      </m:sSub>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𝑇𝑃</m:t>
                      </m:r>
                      <m:sSub>
                        <m:sSubPr>
                          <m:ctrlP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ctrlPr>
                        </m:sSubPr>
                        <m:e>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𝑅</m:t>
                          </m:r>
                        </m:e>
                        <m:sub>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𝑖</m:t>
                          </m:r>
                        </m:sub>
                      </m:sSub>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m:t>
                      </m:r>
                      <m:sSub>
                        <m:sSubPr>
                          <m:ctrlP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ctrlPr>
                        </m:sSubPr>
                        <m:e>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𝑐</m:t>
                          </m:r>
                        </m:e>
                        <m:sub>
                          <m:r>
                            <m:rPr>
                              <m:sty m:val="p"/>
                            </m:rPr>
                            <a:rPr kumimoji="0" lang="de-DE" sz="2400" b="0" i="0" u="none" strike="noStrike" kern="0" cap="none" spc="0" normalizeH="0" baseline="0" noProof="0">
                              <a:ln>
                                <a:noFill/>
                              </a:ln>
                              <a:solidFill>
                                <a:srgbClr val="010000"/>
                              </a:solidFill>
                              <a:effectLst/>
                              <a:uLnTx/>
                              <a:uFillTx/>
                              <a:latin typeface="Cambria Math" panose="02040503050406030204" pitchFamily="18" charset="0"/>
                              <a:ea typeface="+mn-ea"/>
                            </a:rPr>
                            <m:t>N</m:t>
                          </m:r>
                        </m:sub>
                      </m:sSub>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𝑇𝑁</m:t>
                      </m:r>
                      <m:sSub>
                        <m:sSubPr>
                          <m:ctrlP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ctrlPr>
                        </m:sSubPr>
                        <m:e>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𝑅</m:t>
                          </m:r>
                        </m:e>
                        <m:sub>
                          <m:r>
                            <a:rPr kumimoji="0" lang="de-DE" sz="2400" b="0" i="1" u="none" strike="noStrike" kern="0" cap="none" spc="0" normalizeH="0" baseline="0" noProof="0">
                              <a:ln>
                                <a:noFill/>
                              </a:ln>
                              <a:solidFill>
                                <a:srgbClr val="010000"/>
                              </a:solidFill>
                              <a:effectLst/>
                              <a:uLnTx/>
                              <a:uFillTx/>
                              <a:latin typeface="Cambria Math" panose="02040503050406030204" pitchFamily="18" charset="0"/>
                              <a:ea typeface="+mn-ea"/>
                            </a:rPr>
                            <m:t>𝑖</m:t>
                          </m:r>
                        </m:sub>
                      </m:sSub>
                    </m:oMath>
                  </m:oMathPara>
                </a14:m>
                <a:endParaRPr kumimoji="0" lang="de-DE" sz="2400" b="1" i="0" u="none" strike="noStrike" cap="none" normalizeH="0" baseline="0" dirty="0">
                  <a:ln>
                    <a:noFill/>
                  </a:ln>
                  <a:solidFill>
                    <a:schemeClr val="accent2"/>
                  </a:solidFill>
                  <a:effectLst/>
                  <a:latin typeface="+mn-lt"/>
                  <a:cs typeface="DejaVu Sans" charset="0"/>
                </a:endParaRPr>
              </a:p>
            </p:txBody>
          </p:sp>
        </mc:Choice>
        <mc:Fallback>
          <p:sp>
            <p:nvSpPr>
              <p:cNvPr id="12" name="Rechteck 11">
                <a:extLst>
                  <a:ext uri="{FF2B5EF4-FFF2-40B4-BE49-F238E27FC236}">
                    <a16:creationId xmlns:a16="http://schemas.microsoft.com/office/drawing/2014/main" id="{1AF3929F-C67C-429A-AD19-8321A60C2ADF}"/>
                  </a:ext>
                </a:extLst>
              </p:cNvPr>
              <p:cNvSpPr>
                <a:spLocks noRot="1" noChangeAspect="1" noMove="1" noResize="1" noEditPoints="1" noAdjustHandles="1" noChangeArrowheads="1" noChangeShapeType="1" noTextEdit="1"/>
              </p:cNvSpPr>
              <p:nvPr/>
            </p:nvSpPr>
            <p:spPr bwMode="auto">
              <a:xfrm>
                <a:off x="7608168" y="3140968"/>
                <a:ext cx="3823200" cy="2350800"/>
              </a:xfrm>
              <a:prstGeom prst="rect">
                <a:avLst/>
              </a:prstGeom>
              <a:blipFill>
                <a:blip r:embed="rId6"/>
                <a:stretch>
                  <a:fillRect/>
                </a:stretch>
              </a:blipFill>
              <a:ln w="38100" cap="flat" cmpd="sng" algn="ctr">
                <a:solidFill>
                  <a:schemeClr val="accent2"/>
                </a:solidFill>
                <a:prstDash val="solid"/>
                <a:round/>
                <a:headEnd type="none" w="med" len="med"/>
                <a:tailEnd type="none" w="med" len="med"/>
              </a:ln>
              <a:effectLst/>
            </p:spPr>
            <p:txBody>
              <a:bodyPr/>
              <a:lstStyle/>
              <a:p>
                <a:r>
                  <a:rPr lang="de-DE">
                    <a:noFill/>
                  </a:rPr>
                  <a:t> </a:t>
                </a:r>
              </a:p>
            </p:txBody>
          </p:sp>
        </mc:Fallback>
      </mc:AlternateContent>
      <p:pic>
        <p:nvPicPr>
          <p:cNvPr id="13" name="Inhaltsplatzhalter 15">
            <a:extLst>
              <a:ext uri="{FF2B5EF4-FFF2-40B4-BE49-F238E27FC236}">
                <a16:creationId xmlns:a16="http://schemas.microsoft.com/office/drawing/2014/main" id="{D1C24DCA-F034-42AB-B1BA-CA2E28C391D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bwMode="auto">
          <a:xfrm>
            <a:off x="8703789" y="3790850"/>
            <a:ext cx="1631957" cy="1631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Diagramm 8">
            <a:extLst>
              <a:ext uri="{FF2B5EF4-FFF2-40B4-BE49-F238E27FC236}">
                <a16:creationId xmlns:a16="http://schemas.microsoft.com/office/drawing/2014/main" id="{7D6E4E23-84C8-48EF-B2D2-28A2CBD17C69}"/>
              </a:ext>
            </a:extLst>
          </p:cNvPr>
          <p:cNvGraphicFramePr/>
          <p:nvPr>
            <p:extLst>
              <p:ext uri="{D42A27DB-BD31-4B8C-83A1-F6EECF244321}">
                <p14:modId xmlns:p14="http://schemas.microsoft.com/office/powerpoint/2010/main" val="2069978323"/>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7610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nhaltsplatzhalter 11">
            <a:extLst>
              <a:ext uri="{FF2B5EF4-FFF2-40B4-BE49-F238E27FC236}">
                <a16:creationId xmlns:a16="http://schemas.microsoft.com/office/drawing/2014/main" id="{5CCC88C6-CEC8-445B-BE41-97D6C1F81536}"/>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7442"/>
          <a:stretch/>
        </p:blipFill>
        <p:spPr>
          <a:xfrm>
            <a:off x="751829" y="2082527"/>
            <a:ext cx="5101930" cy="3605134"/>
          </a:xfrm>
        </p:spPr>
      </p:pic>
      <p:pic>
        <p:nvPicPr>
          <p:cNvPr id="15" name="Inhaltsplatzhalter 14">
            <a:extLst>
              <a:ext uri="{FF2B5EF4-FFF2-40B4-BE49-F238E27FC236}">
                <a16:creationId xmlns:a16="http://schemas.microsoft.com/office/drawing/2014/main" id="{1C014318-DC96-4715-9D6F-80909D3B350E}"/>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t="7442"/>
          <a:stretch/>
        </p:blipFill>
        <p:spPr>
          <a:xfrm>
            <a:off x="6336654" y="2082527"/>
            <a:ext cx="5101930" cy="3605134"/>
          </a:xfrm>
        </p:spPr>
      </p:pic>
      <p:sp>
        <p:nvSpPr>
          <p:cNvPr id="8" name="Titel 1">
            <a:extLst>
              <a:ext uri="{FF2B5EF4-FFF2-40B4-BE49-F238E27FC236}">
                <a16:creationId xmlns:a16="http://schemas.microsoft.com/office/drawing/2014/main" id="{2F233500-FC7E-4007-B6A1-8FB77AC3E499}"/>
              </a:ext>
            </a:extLst>
          </p:cNvPr>
          <p:cNvSpPr>
            <a:spLocks noGrp="1"/>
          </p:cNvSpPr>
          <p:nvPr>
            <p:ph type="title"/>
          </p:nvPr>
        </p:nvSpPr>
        <p:spPr>
          <a:xfrm>
            <a:off x="2" y="-20638"/>
            <a:ext cx="12189884" cy="561976"/>
          </a:xfrm>
        </p:spPr>
        <p:txBody>
          <a:bodyPr/>
          <a:lstStyle/>
          <a:p>
            <a:r>
              <a:rPr lang="de-DE" dirty="0"/>
              <a:t>TPR oder TNR verbessern?</a:t>
            </a:r>
          </a:p>
        </p:txBody>
      </p:sp>
      <p:sp>
        <p:nvSpPr>
          <p:cNvPr id="2" name="Rechteck 1">
            <a:extLst>
              <a:ext uri="{FF2B5EF4-FFF2-40B4-BE49-F238E27FC236}">
                <a16:creationId xmlns:a16="http://schemas.microsoft.com/office/drawing/2014/main" id="{1CF22473-2CC4-45C1-9CFB-D1A7A1FEDA4C}"/>
              </a:ext>
            </a:extLst>
          </p:cNvPr>
          <p:cNvSpPr/>
          <p:nvPr/>
        </p:nvSpPr>
        <p:spPr bwMode="auto">
          <a:xfrm flipV="1">
            <a:off x="2366690" y="1794495"/>
            <a:ext cx="1872208" cy="324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sp>
        <p:nvSpPr>
          <p:cNvPr id="9" name="Rechteck 8">
            <a:extLst>
              <a:ext uri="{FF2B5EF4-FFF2-40B4-BE49-F238E27FC236}">
                <a16:creationId xmlns:a16="http://schemas.microsoft.com/office/drawing/2014/main" id="{8E3915ED-3AC7-4F75-98F9-FD2D9BAC4C3F}"/>
              </a:ext>
            </a:extLst>
          </p:cNvPr>
          <p:cNvSpPr/>
          <p:nvPr/>
        </p:nvSpPr>
        <p:spPr bwMode="auto">
          <a:xfrm flipV="1">
            <a:off x="7824192" y="1794495"/>
            <a:ext cx="1872208" cy="324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sp>
        <p:nvSpPr>
          <p:cNvPr id="3" name="Textplatzhalter 2">
            <a:extLst>
              <a:ext uri="{FF2B5EF4-FFF2-40B4-BE49-F238E27FC236}">
                <a16:creationId xmlns:a16="http://schemas.microsoft.com/office/drawing/2014/main" id="{907DFBB1-2AD1-40D7-8BD4-5EE15577C4BA}"/>
              </a:ext>
            </a:extLst>
          </p:cNvPr>
          <p:cNvSpPr>
            <a:spLocks noGrp="1"/>
          </p:cNvSpPr>
          <p:nvPr>
            <p:ph type="body" idx="1"/>
          </p:nvPr>
        </p:nvSpPr>
        <p:spPr>
          <a:xfrm>
            <a:off x="609600" y="1268760"/>
            <a:ext cx="5386917" cy="639762"/>
          </a:xfrm>
        </p:spPr>
        <p:txBody>
          <a:bodyPr/>
          <a:lstStyle/>
          <a:p>
            <a:pPr algn="ctr"/>
            <a:r>
              <a:rPr lang="de-DE" dirty="0"/>
              <a:t>Fokus auf TNR</a:t>
            </a:r>
          </a:p>
        </p:txBody>
      </p:sp>
      <p:sp>
        <p:nvSpPr>
          <p:cNvPr id="5" name="Textplatzhalter 4">
            <a:extLst>
              <a:ext uri="{FF2B5EF4-FFF2-40B4-BE49-F238E27FC236}">
                <a16:creationId xmlns:a16="http://schemas.microsoft.com/office/drawing/2014/main" id="{1DEEE99B-AC37-4DBC-A2FF-AF3AE1503D43}"/>
              </a:ext>
            </a:extLst>
          </p:cNvPr>
          <p:cNvSpPr>
            <a:spLocks noGrp="1"/>
          </p:cNvSpPr>
          <p:nvPr>
            <p:ph type="body" sz="quarter" idx="3"/>
          </p:nvPr>
        </p:nvSpPr>
        <p:spPr>
          <a:xfrm>
            <a:off x="6193369" y="1268760"/>
            <a:ext cx="5389033" cy="639762"/>
          </a:xfrm>
        </p:spPr>
        <p:txBody>
          <a:bodyPr/>
          <a:lstStyle/>
          <a:p>
            <a:pPr algn="ctr"/>
            <a:r>
              <a:rPr lang="de-DE" dirty="0"/>
              <a:t>Fokus auf TPR</a:t>
            </a:r>
          </a:p>
        </p:txBody>
      </p:sp>
      <p:graphicFrame>
        <p:nvGraphicFramePr>
          <p:cNvPr id="11" name="Diagramm 10">
            <a:extLst>
              <a:ext uri="{FF2B5EF4-FFF2-40B4-BE49-F238E27FC236}">
                <a16:creationId xmlns:a16="http://schemas.microsoft.com/office/drawing/2014/main" id="{C141F524-665B-437F-8CC5-E6870C0A0242}"/>
              </a:ext>
            </a:extLst>
          </p:cNvPr>
          <p:cNvGraphicFramePr/>
          <p:nvPr>
            <p:extLst>
              <p:ext uri="{D42A27DB-BD31-4B8C-83A1-F6EECF244321}">
                <p14:modId xmlns:p14="http://schemas.microsoft.com/office/powerpoint/2010/main" val="328885035"/>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2559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1D2D594-217D-4E4A-9461-11FCDBAFA2A9}"/>
              </a:ext>
            </a:extLst>
          </p:cNvPr>
          <p:cNvSpPr>
            <a:spLocks noGrp="1"/>
          </p:cNvSpPr>
          <p:nvPr>
            <p:ph type="title"/>
          </p:nvPr>
        </p:nvSpPr>
        <p:spPr/>
        <p:txBody>
          <a:bodyPr/>
          <a:lstStyle/>
          <a:p>
            <a:r>
              <a:rPr lang="de-DE" dirty="0"/>
              <a:t>Zusammenfassung und Ausblick</a:t>
            </a:r>
          </a:p>
        </p:txBody>
      </p:sp>
      <p:sp>
        <p:nvSpPr>
          <p:cNvPr id="8" name="Inhaltsplatzhalter 7">
            <a:extLst>
              <a:ext uri="{FF2B5EF4-FFF2-40B4-BE49-F238E27FC236}">
                <a16:creationId xmlns:a16="http://schemas.microsoft.com/office/drawing/2014/main" id="{5C154EC4-561D-470D-9FB9-103079DCF6BF}"/>
              </a:ext>
            </a:extLst>
          </p:cNvPr>
          <p:cNvSpPr>
            <a:spLocks noGrp="1"/>
          </p:cNvSpPr>
          <p:nvPr>
            <p:ph idx="1"/>
          </p:nvPr>
        </p:nvSpPr>
        <p:spPr/>
        <p:txBody>
          <a:bodyPr/>
          <a:lstStyle/>
          <a:p>
            <a:pPr>
              <a:buFont typeface="Arial" panose="020B0604020202020204" pitchFamily="34" charset="0"/>
              <a:buChar char="•"/>
            </a:pPr>
            <a:r>
              <a:rPr lang="de-DE" dirty="0"/>
              <a:t>Modellierung des Systems</a:t>
            </a:r>
          </a:p>
          <a:p>
            <a:pPr>
              <a:buFont typeface="Arial" panose="020B0604020202020204" pitchFamily="34" charset="0"/>
              <a:buChar char="•"/>
            </a:pPr>
            <a:endParaRPr lang="de-DE" dirty="0"/>
          </a:p>
        </p:txBody>
      </p:sp>
      <p:pic>
        <p:nvPicPr>
          <p:cNvPr id="9" name="Inhaltsplatzhalter 9">
            <a:extLst>
              <a:ext uri="{FF2B5EF4-FFF2-40B4-BE49-F238E27FC236}">
                <a16:creationId xmlns:a16="http://schemas.microsoft.com/office/drawing/2014/main" id="{3C577AF9-32DE-43F2-9BC2-EA1C72FC01AD}"/>
              </a:ext>
            </a:extLst>
          </p:cNvPr>
          <p:cNvPicPr>
            <a:picLocks noChangeAspect="1"/>
          </p:cNvPicPr>
          <p:nvPr/>
        </p:nvPicPr>
        <p:blipFill>
          <a:blip r:embed="rId3"/>
          <a:stretch>
            <a:fillRect/>
          </a:stretch>
        </p:blipFill>
        <p:spPr bwMode="auto">
          <a:xfrm>
            <a:off x="5591944" y="1600200"/>
            <a:ext cx="5988342" cy="314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849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12">
            <a:extLst>
              <a:ext uri="{FF2B5EF4-FFF2-40B4-BE49-F238E27FC236}">
                <a16:creationId xmlns:a16="http://schemas.microsoft.com/office/drawing/2014/main" id="{0B6B16A3-6FA7-46D4-A995-3C89ABF054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46" r="9060"/>
          <a:stretch/>
        </p:blipFill>
        <p:spPr>
          <a:xfrm>
            <a:off x="6031665" y="2636912"/>
            <a:ext cx="5548621" cy="2905307"/>
          </a:xfrm>
          <a:prstGeom prst="rect">
            <a:avLst/>
          </a:prstGeom>
        </p:spPr>
      </p:pic>
      <p:sp>
        <p:nvSpPr>
          <p:cNvPr id="7" name="Titel 6">
            <a:extLst>
              <a:ext uri="{FF2B5EF4-FFF2-40B4-BE49-F238E27FC236}">
                <a16:creationId xmlns:a16="http://schemas.microsoft.com/office/drawing/2014/main" id="{71D2D594-217D-4E4A-9461-11FCDBAFA2A9}"/>
              </a:ext>
            </a:extLst>
          </p:cNvPr>
          <p:cNvSpPr>
            <a:spLocks noGrp="1"/>
          </p:cNvSpPr>
          <p:nvPr>
            <p:ph type="title"/>
          </p:nvPr>
        </p:nvSpPr>
        <p:spPr/>
        <p:txBody>
          <a:bodyPr/>
          <a:lstStyle/>
          <a:p>
            <a:r>
              <a:rPr lang="de-DE" dirty="0"/>
              <a:t>Zusammenfassung der Ergebnisse</a:t>
            </a:r>
          </a:p>
        </p:txBody>
      </p:sp>
      <p:sp>
        <p:nvSpPr>
          <p:cNvPr id="8" name="Inhaltsplatzhalter 7">
            <a:extLst>
              <a:ext uri="{FF2B5EF4-FFF2-40B4-BE49-F238E27FC236}">
                <a16:creationId xmlns:a16="http://schemas.microsoft.com/office/drawing/2014/main" id="{5C154EC4-561D-470D-9FB9-103079DCF6BF}"/>
              </a:ext>
            </a:extLst>
          </p:cNvPr>
          <p:cNvSpPr>
            <a:spLocks noGrp="1"/>
          </p:cNvSpPr>
          <p:nvPr>
            <p:ph idx="1"/>
          </p:nvPr>
        </p:nvSpPr>
        <p:spPr>
          <a:xfrm>
            <a:off x="609602" y="1600200"/>
            <a:ext cx="10970684" cy="676672"/>
          </a:xfrm>
        </p:spPr>
        <p:txBody>
          <a:bodyPr/>
          <a:lstStyle/>
          <a:p>
            <a:pPr>
              <a:buFont typeface="Arial" panose="020B0604020202020204" pitchFamily="34" charset="0"/>
              <a:buChar char="•"/>
            </a:pPr>
            <a:r>
              <a:rPr lang="de-DE" dirty="0"/>
              <a:t>Modellierung des Systems</a:t>
            </a:r>
          </a:p>
        </p:txBody>
      </p:sp>
      <p:pic>
        <p:nvPicPr>
          <p:cNvPr id="10" name="Inhaltsplatzhalter 9">
            <a:extLst>
              <a:ext uri="{FF2B5EF4-FFF2-40B4-BE49-F238E27FC236}">
                <a16:creationId xmlns:a16="http://schemas.microsoft.com/office/drawing/2014/main" id="{29CDCC01-61DE-4AF0-942B-2C3184891E54}"/>
              </a:ext>
            </a:extLst>
          </p:cNvPr>
          <p:cNvPicPr>
            <a:picLocks noChangeAspect="1"/>
          </p:cNvPicPr>
          <p:nvPr/>
        </p:nvPicPr>
        <p:blipFill>
          <a:blip r:embed="rId4"/>
          <a:stretch>
            <a:fillRect/>
          </a:stretch>
        </p:blipFill>
        <p:spPr bwMode="auto">
          <a:xfrm>
            <a:off x="911424" y="4854224"/>
            <a:ext cx="2747982" cy="1445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nhaltsplatzhalter 7">
            <a:extLst>
              <a:ext uri="{FF2B5EF4-FFF2-40B4-BE49-F238E27FC236}">
                <a16:creationId xmlns:a16="http://schemas.microsoft.com/office/drawing/2014/main" id="{AD826A18-4EC2-4ECE-803E-2CB2B5A5994D}"/>
              </a:ext>
            </a:extLst>
          </p:cNvPr>
          <p:cNvSpPr txBox="1">
            <a:spLocks/>
          </p:cNvSpPr>
          <p:nvPr/>
        </p:nvSpPr>
        <p:spPr bwMode="auto">
          <a:xfrm>
            <a:off x="609602" y="2368854"/>
            <a:ext cx="10970684" cy="676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ea typeface="+mn-ea"/>
                <a:cs typeface="+mn-cs"/>
              </a:defRPr>
            </a:lvl1pPr>
            <a:lvl2pPr marL="742950" indent="-28575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2pPr>
            <a:lvl3pPr marL="1143000" indent="-2286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cs typeface="+mn-cs"/>
              </a:defRPr>
            </a:lvl3pPr>
            <a:lvl4pPr marL="1600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4pPr>
            <a:lvl5pPr marL="20574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9pPr>
          </a:lstStyle>
          <a:p>
            <a:pPr>
              <a:buFont typeface="Arial" panose="020B0604020202020204" pitchFamily="34" charset="0"/>
              <a:buChar char="•"/>
            </a:pPr>
            <a:r>
              <a:rPr lang="de-DE" dirty="0"/>
              <a:t>Identifizierung der Kennlinie des Systems</a:t>
            </a:r>
          </a:p>
        </p:txBody>
      </p:sp>
    </p:spTree>
    <p:extLst>
      <p:ext uri="{BB962C8B-B14F-4D97-AF65-F5344CB8AC3E}">
        <p14:creationId xmlns:p14="http://schemas.microsoft.com/office/powerpoint/2010/main" val="1378578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71D2D594-217D-4E4A-9461-11FCDBAFA2A9}"/>
              </a:ext>
            </a:extLst>
          </p:cNvPr>
          <p:cNvSpPr>
            <a:spLocks noGrp="1"/>
          </p:cNvSpPr>
          <p:nvPr>
            <p:ph type="title"/>
          </p:nvPr>
        </p:nvSpPr>
        <p:spPr/>
        <p:txBody>
          <a:bodyPr/>
          <a:lstStyle/>
          <a:p>
            <a:r>
              <a:rPr lang="de-DE" dirty="0"/>
              <a:t>Zusammenfassung der Ergebnisse</a:t>
            </a:r>
          </a:p>
        </p:txBody>
      </p:sp>
      <p:sp>
        <p:nvSpPr>
          <p:cNvPr id="8" name="Inhaltsplatzhalter 7">
            <a:extLst>
              <a:ext uri="{FF2B5EF4-FFF2-40B4-BE49-F238E27FC236}">
                <a16:creationId xmlns:a16="http://schemas.microsoft.com/office/drawing/2014/main" id="{5C154EC4-561D-470D-9FB9-103079DCF6BF}"/>
              </a:ext>
            </a:extLst>
          </p:cNvPr>
          <p:cNvSpPr>
            <a:spLocks noGrp="1"/>
          </p:cNvSpPr>
          <p:nvPr>
            <p:ph idx="1"/>
          </p:nvPr>
        </p:nvSpPr>
        <p:spPr/>
        <p:txBody>
          <a:bodyPr/>
          <a:lstStyle/>
          <a:p>
            <a:pPr>
              <a:buFont typeface="Arial" panose="020B0604020202020204" pitchFamily="34" charset="0"/>
              <a:buChar char="•"/>
            </a:pPr>
            <a:r>
              <a:rPr lang="de-DE" dirty="0"/>
              <a:t>Modellierung des Systems</a:t>
            </a:r>
          </a:p>
          <a:p>
            <a:pPr>
              <a:buFont typeface="Arial" panose="020B0604020202020204" pitchFamily="34" charset="0"/>
              <a:buChar char="•"/>
            </a:pPr>
            <a:endParaRPr lang="de-DE" dirty="0"/>
          </a:p>
          <a:p>
            <a:pPr marL="0" indent="0"/>
            <a:endParaRPr lang="de-DE" dirty="0"/>
          </a:p>
        </p:txBody>
      </p:sp>
      <p:pic>
        <p:nvPicPr>
          <p:cNvPr id="9" name="Inhaltsplatzhalter 12">
            <a:extLst>
              <a:ext uri="{FF2B5EF4-FFF2-40B4-BE49-F238E27FC236}">
                <a16:creationId xmlns:a16="http://schemas.microsoft.com/office/drawing/2014/main" id="{89EB002B-CB1D-485C-B40B-99AC43A238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46" r="9060"/>
          <a:stretch/>
        </p:blipFill>
        <p:spPr>
          <a:xfrm>
            <a:off x="3961228" y="4854224"/>
            <a:ext cx="2760318" cy="1445327"/>
          </a:xfrm>
          <a:prstGeom prst="rect">
            <a:avLst/>
          </a:prstGeom>
        </p:spPr>
      </p:pic>
      <p:pic>
        <p:nvPicPr>
          <p:cNvPr id="10" name="Inhaltsplatzhalter 9">
            <a:extLst>
              <a:ext uri="{FF2B5EF4-FFF2-40B4-BE49-F238E27FC236}">
                <a16:creationId xmlns:a16="http://schemas.microsoft.com/office/drawing/2014/main" id="{F7F19308-635E-4F5A-A67F-BD8A91CA5E1D}"/>
              </a:ext>
            </a:extLst>
          </p:cNvPr>
          <p:cNvPicPr>
            <a:picLocks noChangeAspect="1"/>
          </p:cNvPicPr>
          <p:nvPr/>
        </p:nvPicPr>
        <p:blipFill>
          <a:blip r:embed="rId4"/>
          <a:stretch>
            <a:fillRect/>
          </a:stretch>
        </p:blipFill>
        <p:spPr bwMode="auto">
          <a:xfrm>
            <a:off x="911424" y="4854224"/>
            <a:ext cx="2747982" cy="1445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nhaltsplatzhalter 5" descr="Ein Bild, das Pfeil enthält.&#10;&#10;Automatisch generierte Beschreibung">
            <a:extLst>
              <a:ext uri="{FF2B5EF4-FFF2-40B4-BE49-F238E27FC236}">
                <a16:creationId xmlns:a16="http://schemas.microsoft.com/office/drawing/2014/main" id="{BAD42976-6DE2-4079-91B8-86302DD720F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99" t="718" r="1529" b="1500"/>
          <a:stretch/>
        </p:blipFill>
        <p:spPr bwMode="auto">
          <a:xfrm>
            <a:off x="7176120" y="1843342"/>
            <a:ext cx="4257208" cy="3171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Inhaltsplatzhalter 7">
            <a:extLst>
              <a:ext uri="{FF2B5EF4-FFF2-40B4-BE49-F238E27FC236}">
                <a16:creationId xmlns:a16="http://schemas.microsoft.com/office/drawing/2014/main" id="{8AD0B211-D835-4FC2-9AF7-AF940ED6EE53}"/>
              </a:ext>
            </a:extLst>
          </p:cNvPr>
          <p:cNvSpPr txBox="1">
            <a:spLocks/>
          </p:cNvSpPr>
          <p:nvPr/>
        </p:nvSpPr>
        <p:spPr bwMode="auto">
          <a:xfrm>
            <a:off x="609602" y="3250208"/>
            <a:ext cx="10970684" cy="1445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ea typeface="+mn-ea"/>
                <a:cs typeface="+mn-cs"/>
              </a:defRPr>
            </a:lvl1pPr>
            <a:lvl2pPr marL="742950" indent="-28575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2pPr>
            <a:lvl3pPr marL="1143000" indent="-2286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cs typeface="+mn-cs"/>
              </a:defRPr>
            </a:lvl3pPr>
            <a:lvl4pPr marL="1600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4pPr>
            <a:lvl5pPr marL="20574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9pPr>
          </a:lstStyle>
          <a:p>
            <a:pPr>
              <a:buFont typeface="Arial" panose="020B0604020202020204" pitchFamily="34" charset="0"/>
              <a:buChar char="•"/>
            </a:pPr>
            <a:r>
              <a:rPr lang="de-DE" dirty="0"/>
              <a:t>Entwurf eines MPC</a:t>
            </a:r>
          </a:p>
          <a:p>
            <a:pPr>
              <a:buFont typeface="Arial" panose="020B0604020202020204" pitchFamily="34" charset="0"/>
              <a:buChar char="•"/>
            </a:pPr>
            <a:endParaRPr lang="de-DE" dirty="0"/>
          </a:p>
          <a:p>
            <a:pPr>
              <a:buFont typeface="Arial" panose="020B0604020202020204" pitchFamily="34" charset="0"/>
              <a:buChar char="•"/>
            </a:pPr>
            <a:r>
              <a:rPr lang="de-DE" dirty="0"/>
              <a:t>Simulation des geregelten Systems</a:t>
            </a:r>
          </a:p>
          <a:p>
            <a:pPr marL="0" indent="0"/>
            <a:endParaRPr lang="de-DE" dirty="0"/>
          </a:p>
        </p:txBody>
      </p:sp>
      <p:sp>
        <p:nvSpPr>
          <p:cNvPr id="15" name="Inhaltsplatzhalter 7">
            <a:extLst>
              <a:ext uri="{FF2B5EF4-FFF2-40B4-BE49-F238E27FC236}">
                <a16:creationId xmlns:a16="http://schemas.microsoft.com/office/drawing/2014/main" id="{A245360A-84F1-4EC3-918D-BED154B342CA}"/>
              </a:ext>
            </a:extLst>
          </p:cNvPr>
          <p:cNvSpPr txBox="1">
            <a:spLocks/>
          </p:cNvSpPr>
          <p:nvPr/>
        </p:nvSpPr>
        <p:spPr bwMode="auto">
          <a:xfrm>
            <a:off x="609602" y="2368854"/>
            <a:ext cx="10970684" cy="676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2900" indent="-3429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ea typeface="+mn-ea"/>
                <a:cs typeface="+mn-cs"/>
              </a:defRPr>
            </a:lvl1pPr>
            <a:lvl2pPr marL="742950" indent="-28575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2pPr>
            <a:lvl3pPr marL="1143000" indent="-228600" algn="l" defTabSz="457200" rtl="0" fontAlgn="base">
              <a:spcBef>
                <a:spcPts val="600"/>
              </a:spcBef>
              <a:spcAft>
                <a:spcPct val="0"/>
              </a:spcAft>
              <a:buClr>
                <a:srgbClr val="000000"/>
              </a:buClr>
              <a:buSzPct val="100000"/>
              <a:buFont typeface="Times New Roman" pitchFamily="16" charset="0"/>
              <a:defRPr sz="2400">
                <a:solidFill>
                  <a:srgbClr val="010000"/>
                </a:solidFill>
                <a:latin typeface="+mn-lt"/>
                <a:cs typeface="+mn-cs"/>
              </a:defRPr>
            </a:lvl3pPr>
            <a:lvl4pPr marL="1600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4pPr>
            <a:lvl5pPr marL="20574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5pPr>
            <a:lvl6pPr marL="25146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6pPr>
            <a:lvl7pPr marL="29718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7pPr>
            <a:lvl8pPr marL="34290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8pPr>
            <a:lvl9pPr marL="3886200" indent="-228600" algn="l" defTabSz="457200" rtl="0" fontAlgn="base">
              <a:spcBef>
                <a:spcPts val="500"/>
              </a:spcBef>
              <a:spcAft>
                <a:spcPct val="0"/>
              </a:spcAft>
              <a:buClr>
                <a:srgbClr val="000000"/>
              </a:buClr>
              <a:buSzPct val="100000"/>
              <a:buFont typeface="Times New Roman" pitchFamily="16" charset="0"/>
              <a:defRPr sz="2000">
                <a:solidFill>
                  <a:srgbClr val="010000"/>
                </a:solidFill>
                <a:latin typeface="+mn-lt"/>
                <a:cs typeface="+mn-cs"/>
              </a:defRPr>
            </a:lvl9pPr>
          </a:lstStyle>
          <a:p>
            <a:pPr>
              <a:buFont typeface="Arial" panose="020B0604020202020204" pitchFamily="34" charset="0"/>
              <a:buChar char="•"/>
            </a:pPr>
            <a:r>
              <a:rPr lang="de-DE" dirty="0"/>
              <a:t>Identifizierung der Kennlinie des Systems</a:t>
            </a:r>
          </a:p>
        </p:txBody>
      </p:sp>
    </p:spTree>
    <p:extLst>
      <p:ext uri="{BB962C8B-B14F-4D97-AF65-F5344CB8AC3E}">
        <p14:creationId xmlns:p14="http://schemas.microsoft.com/office/powerpoint/2010/main" val="1561761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4E2112-CA06-4194-8647-1CA4A9C62FED}"/>
              </a:ext>
            </a:extLst>
          </p:cNvPr>
          <p:cNvSpPr>
            <a:spLocks noGrp="1"/>
          </p:cNvSpPr>
          <p:nvPr>
            <p:ph type="title"/>
          </p:nvPr>
        </p:nvSpPr>
        <p:spPr/>
        <p:txBody>
          <a:bodyPr/>
          <a:lstStyle/>
          <a:p>
            <a:r>
              <a:rPr lang="de-DE" altLang="x-none" dirty="0"/>
              <a:t>Vielen Dank für Ihre Aufmerksamkeit</a:t>
            </a:r>
            <a:endParaRPr lang="de-DE" dirty="0"/>
          </a:p>
        </p:txBody>
      </p:sp>
      <p:pic>
        <p:nvPicPr>
          <p:cNvPr id="4" name="Picture 1">
            <a:extLst>
              <a:ext uri="{FF2B5EF4-FFF2-40B4-BE49-F238E27FC236}">
                <a16:creationId xmlns:a16="http://schemas.microsoft.com/office/drawing/2014/main" id="{3E929E76-DA1D-4AFF-875F-B94E16FD8E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1198400" y="779024"/>
            <a:ext cx="9793088" cy="5458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27248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D3AFFE7-A9FC-446F-BC33-B9CB8B401CCE}"/>
              </a:ext>
            </a:extLst>
          </p:cNvPr>
          <p:cNvSpPr>
            <a:spLocks noGrp="1"/>
          </p:cNvSpPr>
          <p:nvPr>
            <p:ph type="body" idx="1"/>
          </p:nvPr>
        </p:nvSpPr>
        <p:spPr/>
        <p:txBody>
          <a:bodyPr/>
          <a:lstStyle/>
          <a:p>
            <a:pPr algn="ctr"/>
            <a:r>
              <a:rPr lang="de-DE" dirty="0"/>
              <a:t>50g/s</a:t>
            </a:r>
          </a:p>
        </p:txBody>
      </p:sp>
      <p:pic>
        <p:nvPicPr>
          <p:cNvPr id="8" name="Inhaltsplatzhalter 7">
            <a:extLst>
              <a:ext uri="{FF2B5EF4-FFF2-40B4-BE49-F238E27FC236}">
                <a16:creationId xmlns:a16="http://schemas.microsoft.com/office/drawing/2014/main" id="{2536A338-A952-405D-ABA0-B6CBFC911CE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1829" y="2203008"/>
            <a:ext cx="5101930" cy="3895022"/>
          </a:xfrm>
        </p:spPr>
      </p:pic>
      <p:sp>
        <p:nvSpPr>
          <p:cNvPr id="5" name="Textplatzhalter 4">
            <a:extLst>
              <a:ext uri="{FF2B5EF4-FFF2-40B4-BE49-F238E27FC236}">
                <a16:creationId xmlns:a16="http://schemas.microsoft.com/office/drawing/2014/main" id="{B66DCA60-8D86-4222-B63C-7F1D35FF6298}"/>
              </a:ext>
            </a:extLst>
          </p:cNvPr>
          <p:cNvSpPr>
            <a:spLocks noGrp="1"/>
          </p:cNvSpPr>
          <p:nvPr>
            <p:ph type="body" sz="quarter" idx="3"/>
          </p:nvPr>
        </p:nvSpPr>
        <p:spPr/>
        <p:txBody>
          <a:bodyPr/>
          <a:lstStyle/>
          <a:p>
            <a:pPr algn="ctr"/>
            <a:r>
              <a:rPr lang="de-DE" dirty="0"/>
              <a:t>100g/s</a:t>
            </a:r>
          </a:p>
        </p:txBody>
      </p:sp>
      <p:pic>
        <p:nvPicPr>
          <p:cNvPr id="10" name="Inhaltsplatzhalter 9">
            <a:extLst>
              <a:ext uri="{FF2B5EF4-FFF2-40B4-BE49-F238E27FC236}">
                <a16:creationId xmlns:a16="http://schemas.microsoft.com/office/drawing/2014/main" id="{CF5BDDD3-99A1-4561-A263-C858C5DF66DF}"/>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336654" y="2203008"/>
            <a:ext cx="5101930" cy="3895022"/>
          </a:xfrm>
        </p:spPr>
      </p:pic>
      <p:sp>
        <p:nvSpPr>
          <p:cNvPr id="12" name="Titel 1">
            <a:extLst>
              <a:ext uri="{FF2B5EF4-FFF2-40B4-BE49-F238E27FC236}">
                <a16:creationId xmlns:a16="http://schemas.microsoft.com/office/drawing/2014/main" id="{58169FF0-EFCE-4C8B-BC4A-E32F8988A60E}"/>
              </a:ext>
            </a:extLst>
          </p:cNvPr>
          <p:cNvSpPr>
            <a:spLocks noGrp="1"/>
          </p:cNvSpPr>
          <p:nvPr>
            <p:ph type="title"/>
          </p:nvPr>
        </p:nvSpPr>
        <p:spPr>
          <a:xfrm>
            <a:off x="2" y="-20638"/>
            <a:ext cx="12189884" cy="561976"/>
          </a:xfrm>
        </p:spPr>
        <p:txBody>
          <a:bodyPr/>
          <a:lstStyle/>
          <a:p>
            <a:r>
              <a:rPr lang="de-DE" dirty="0"/>
              <a:t>Einfluss Massenfluss</a:t>
            </a:r>
          </a:p>
        </p:txBody>
      </p:sp>
    </p:spTree>
    <p:extLst>
      <p:ext uri="{BB962C8B-B14F-4D97-AF65-F5344CB8AC3E}">
        <p14:creationId xmlns:p14="http://schemas.microsoft.com/office/powerpoint/2010/main" val="2103028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16555-82C0-4FAA-AEA4-7DB2B2F99FBA}"/>
              </a:ext>
            </a:extLst>
          </p:cNvPr>
          <p:cNvSpPr>
            <a:spLocks noGrp="1"/>
          </p:cNvSpPr>
          <p:nvPr>
            <p:ph type="title"/>
          </p:nvPr>
        </p:nvSpPr>
        <p:spPr/>
        <p:txBody>
          <a:bodyPr/>
          <a:lstStyle/>
          <a:p>
            <a:r>
              <a:rPr lang="de-DE" dirty="0"/>
              <a:t>Steady-State Analyse – Vergleich</a:t>
            </a:r>
          </a:p>
        </p:txBody>
      </p:sp>
      <p:graphicFrame>
        <p:nvGraphicFramePr>
          <p:cNvPr id="8" name="Diagramm 7">
            <a:extLst>
              <a:ext uri="{FF2B5EF4-FFF2-40B4-BE49-F238E27FC236}">
                <a16:creationId xmlns:a16="http://schemas.microsoft.com/office/drawing/2014/main" id="{5ACEE00E-2324-4A78-8F43-6D634DE5FAE7}"/>
              </a:ext>
            </a:extLst>
          </p:cNvPr>
          <p:cNvGraphicFramePr/>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afik 9">
            <a:extLst>
              <a:ext uri="{FF2B5EF4-FFF2-40B4-BE49-F238E27FC236}">
                <a16:creationId xmlns:a16="http://schemas.microsoft.com/office/drawing/2014/main" id="{E89BB00B-1706-4FE6-B4C2-035FF52FAB05}"/>
              </a:ext>
            </a:extLst>
          </p:cNvPr>
          <p:cNvPicPr>
            <a:picLocks noChangeAspect="1"/>
          </p:cNvPicPr>
          <p:nvPr/>
        </p:nvPicPr>
        <p:blipFill>
          <a:blip r:embed="rId8"/>
          <a:stretch>
            <a:fillRect/>
          </a:stretch>
        </p:blipFill>
        <p:spPr>
          <a:xfrm>
            <a:off x="1620786" y="980728"/>
            <a:ext cx="8948315" cy="4172090"/>
          </a:xfrm>
          <a:prstGeom prst="rect">
            <a:avLst/>
          </a:prstGeom>
        </p:spPr>
      </p:pic>
    </p:spTree>
    <p:extLst>
      <p:ext uri="{BB962C8B-B14F-4D97-AF65-F5344CB8AC3E}">
        <p14:creationId xmlns:p14="http://schemas.microsoft.com/office/powerpoint/2010/main" val="181505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E27288-569C-443B-BCE2-910FF9B42ADF}"/>
              </a:ext>
            </a:extLst>
          </p:cNvPr>
          <p:cNvSpPr>
            <a:spLocks noGrp="1"/>
          </p:cNvSpPr>
          <p:nvPr>
            <p:ph type="title"/>
          </p:nvPr>
        </p:nvSpPr>
        <p:spPr/>
        <p:txBody>
          <a:bodyPr/>
          <a:lstStyle/>
          <a:p>
            <a:r>
              <a:rPr lang="de-DE" dirty="0"/>
              <a:t>Wiener System</a:t>
            </a:r>
          </a:p>
        </p:txBody>
      </p:sp>
      <p:sp>
        <p:nvSpPr>
          <p:cNvPr id="3" name="Inhaltsplatzhalter 2">
            <a:extLst>
              <a:ext uri="{FF2B5EF4-FFF2-40B4-BE49-F238E27FC236}">
                <a16:creationId xmlns:a16="http://schemas.microsoft.com/office/drawing/2014/main" id="{F2354E38-3D17-4901-93F9-6770A9002B33}"/>
              </a:ext>
            </a:extLst>
          </p:cNvPr>
          <p:cNvSpPr>
            <a:spLocks noGrp="1"/>
          </p:cNvSpPr>
          <p:nvPr>
            <p:ph idx="1"/>
          </p:nvPr>
        </p:nvSpPr>
        <p:spPr/>
        <p:txBody>
          <a:bodyPr/>
          <a:lstStyle/>
          <a:p>
            <a:endParaRPr lang="de-DE" dirty="0"/>
          </a:p>
          <a:p>
            <a:endParaRPr lang="de-DE" dirty="0"/>
          </a:p>
          <a:p>
            <a:pPr>
              <a:buFont typeface="Arial" panose="020B0604020202020204" pitchFamily="34" charset="0"/>
              <a:buChar char="•"/>
            </a:pPr>
            <a:r>
              <a:rPr lang="de-DE" dirty="0"/>
              <a:t>Eigenschaften</a:t>
            </a:r>
          </a:p>
          <a:p>
            <a:pPr lvl="1">
              <a:buFont typeface="Arial" panose="020B0604020202020204" pitchFamily="34" charset="0"/>
              <a:buChar char="•"/>
            </a:pPr>
            <a:r>
              <a:rPr lang="de-DE" dirty="0"/>
              <a:t>Linearer dynamischer Block</a:t>
            </a:r>
          </a:p>
          <a:p>
            <a:pPr lvl="1">
              <a:buFont typeface="Arial" panose="020B0604020202020204" pitchFamily="34" charset="0"/>
              <a:buChar char="•"/>
            </a:pPr>
            <a:r>
              <a:rPr lang="de-DE" dirty="0"/>
              <a:t>Nichtlineares statisches Kennlinienglied</a:t>
            </a:r>
          </a:p>
          <a:p>
            <a:pPr>
              <a:buFont typeface="Arial" panose="020B0604020202020204" pitchFamily="34" charset="0"/>
              <a:buChar char="•"/>
            </a:pPr>
            <a:r>
              <a:rPr lang="de-DE" dirty="0"/>
              <a:t>Regelungsverfahren existieren</a:t>
            </a:r>
          </a:p>
          <a:p>
            <a:pPr lvl="1">
              <a:buFont typeface="Arial" panose="020B0604020202020204" pitchFamily="34" charset="0"/>
              <a:buChar char="•"/>
            </a:pPr>
            <a:r>
              <a:rPr lang="de-DE" dirty="0"/>
              <a:t>Adaptive Regelung [1]</a:t>
            </a:r>
          </a:p>
          <a:p>
            <a:pPr lvl="1">
              <a:buFont typeface="Arial" panose="020B0604020202020204" pitchFamily="34" charset="0"/>
              <a:buChar char="•"/>
            </a:pPr>
            <a:r>
              <a:rPr lang="de-DE" dirty="0"/>
              <a:t>Modellprädiktive Regelung [2]</a:t>
            </a:r>
          </a:p>
          <a:p>
            <a:endParaRPr lang="de-DE" dirty="0"/>
          </a:p>
        </p:txBody>
      </p:sp>
      <p:graphicFrame>
        <p:nvGraphicFramePr>
          <p:cNvPr id="4" name="Diagramm 3">
            <a:extLst>
              <a:ext uri="{FF2B5EF4-FFF2-40B4-BE49-F238E27FC236}">
                <a16:creationId xmlns:a16="http://schemas.microsoft.com/office/drawing/2014/main" id="{39A07324-44B7-4B1B-84C4-3BECFC446B84}"/>
              </a:ext>
            </a:extLst>
          </p:cNvPr>
          <p:cNvGraphicFramePr/>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uppieren 4">
            <a:extLst>
              <a:ext uri="{FF2B5EF4-FFF2-40B4-BE49-F238E27FC236}">
                <a16:creationId xmlns:a16="http://schemas.microsoft.com/office/drawing/2014/main" id="{1C803C6A-7645-4CD8-8997-41C026F39F18}"/>
              </a:ext>
            </a:extLst>
          </p:cNvPr>
          <p:cNvGrpSpPr/>
          <p:nvPr/>
        </p:nvGrpSpPr>
        <p:grpSpPr>
          <a:xfrm>
            <a:off x="6287287" y="3097438"/>
            <a:ext cx="5400504" cy="1183875"/>
            <a:chOff x="3503808" y="1089853"/>
            <a:chExt cx="5400504" cy="1183875"/>
          </a:xfrm>
        </p:grpSpPr>
        <p:sp>
          <p:nvSpPr>
            <p:cNvPr id="6" name="Rechteck 5">
              <a:extLst>
                <a:ext uri="{FF2B5EF4-FFF2-40B4-BE49-F238E27FC236}">
                  <a16:creationId xmlns:a16="http://schemas.microsoft.com/office/drawing/2014/main" id="{57698368-BC48-4EB6-BE9D-AB87626AAB36}"/>
                </a:ext>
              </a:extLst>
            </p:cNvPr>
            <p:cNvSpPr/>
            <p:nvPr/>
          </p:nvSpPr>
          <p:spPr bwMode="auto">
            <a:xfrm>
              <a:off x="4295800" y="1452646"/>
              <a:ext cx="1634400" cy="82108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sp>
          <p:nvSpPr>
            <p:cNvPr id="7" name="Rechteck 6">
              <a:extLst>
                <a:ext uri="{FF2B5EF4-FFF2-40B4-BE49-F238E27FC236}">
                  <a16:creationId xmlns:a16="http://schemas.microsoft.com/office/drawing/2014/main" id="{CBBB23FC-4724-4E76-8091-BC3D0B14EF0F}"/>
                </a:ext>
              </a:extLst>
            </p:cNvPr>
            <p:cNvSpPr/>
            <p:nvPr/>
          </p:nvSpPr>
          <p:spPr bwMode="auto">
            <a:xfrm>
              <a:off x="6528048" y="1452646"/>
              <a:ext cx="1634400" cy="82108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cxnSp>
          <p:nvCxnSpPr>
            <p:cNvPr id="8" name="Gerade Verbindung mit Pfeil 7">
              <a:extLst>
                <a:ext uri="{FF2B5EF4-FFF2-40B4-BE49-F238E27FC236}">
                  <a16:creationId xmlns:a16="http://schemas.microsoft.com/office/drawing/2014/main" id="{1F091E69-2B00-4137-B35B-776004778986}"/>
                </a:ext>
              </a:extLst>
            </p:cNvPr>
            <p:cNvCxnSpPr>
              <a:cxnSpLocks/>
              <a:stCxn id="6" idx="3"/>
              <a:endCxn id="7" idx="1"/>
            </p:cNvCxnSpPr>
            <p:nvPr/>
          </p:nvCxnSpPr>
          <p:spPr bwMode="auto">
            <a:xfrm>
              <a:off x="5930200" y="1863187"/>
              <a:ext cx="597848"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BA8CF69C-3355-43AF-B64C-030DC5A96915}"/>
                    </a:ext>
                  </a:extLst>
                </p:cNvPr>
                <p:cNvSpPr txBox="1"/>
                <p:nvPr/>
              </p:nvSpPr>
              <p:spPr>
                <a:xfrm>
                  <a:off x="5487451" y="1089853"/>
                  <a:ext cx="442749" cy="3294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𝜏</m:t>
                            </m:r>
                          </m:e>
                          <m:sub>
                            <m:r>
                              <a:rPr lang="de-DE" b="0" i="1" smtClean="0">
                                <a:solidFill>
                                  <a:schemeClr val="tx1"/>
                                </a:solidFill>
                                <a:latin typeface="Cambria Math" panose="02040503050406030204" pitchFamily="18" charset="0"/>
                              </a:rPr>
                              <m:t>𝑄𝑌</m:t>
                            </m:r>
                          </m:sub>
                        </m:sSub>
                      </m:oMath>
                    </m:oMathPara>
                  </a14:m>
                  <a:endParaRPr lang="de-DE" dirty="0"/>
                </a:p>
              </p:txBody>
            </p:sp>
          </mc:Choice>
          <mc:Fallback xmlns="">
            <p:sp>
              <p:nvSpPr>
                <p:cNvPr id="9" name="Textfeld 8">
                  <a:extLst>
                    <a:ext uri="{FF2B5EF4-FFF2-40B4-BE49-F238E27FC236}">
                      <a16:creationId xmlns:a16="http://schemas.microsoft.com/office/drawing/2014/main" id="{BA8CF69C-3355-43AF-B64C-030DC5A96915}"/>
                    </a:ext>
                  </a:extLst>
                </p:cNvPr>
                <p:cNvSpPr txBox="1">
                  <a:spLocks noRot="1" noChangeAspect="1" noMove="1" noResize="1" noEditPoints="1" noAdjustHandles="1" noChangeArrowheads="1" noChangeShapeType="1" noTextEdit="1"/>
                </p:cNvSpPr>
                <p:nvPr/>
              </p:nvSpPr>
              <p:spPr>
                <a:xfrm>
                  <a:off x="5487451" y="1089853"/>
                  <a:ext cx="442749" cy="329449"/>
                </a:xfrm>
                <a:prstGeom prst="rect">
                  <a:avLst/>
                </a:prstGeom>
                <a:blipFill>
                  <a:blip r:embed="rId7"/>
                  <a:stretch>
                    <a:fillRect l="-8333" r="-8333" b="-27778"/>
                  </a:stretch>
                </a:blipFill>
              </p:spPr>
              <p:txBody>
                <a:bodyPr/>
                <a:lstStyle/>
                <a:p>
                  <a:r>
                    <a:rPr lang="de-DE">
                      <a:noFill/>
                    </a:rPr>
                    <a:t> </a:t>
                  </a:r>
                </a:p>
              </p:txBody>
            </p:sp>
          </mc:Fallback>
        </mc:AlternateContent>
        <p:cxnSp>
          <p:nvCxnSpPr>
            <p:cNvPr id="10" name="Gerade Verbindung mit Pfeil 9">
              <a:extLst>
                <a:ext uri="{FF2B5EF4-FFF2-40B4-BE49-F238E27FC236}">
                  <a16:creationId xmlns:a16="http://schemas.microsoft.com/office/drawing/2014/main" id="{430834B1-C707-4CA7-A0AD-05A9D756C019}"/>
                </a:ext>
              </a:extLst>
            </p:cNvPr>
            <p:cNvCxnSpPr>
              <a:cxnSpLocks/>
              <a:stCxn id="14" idx="3"/>
              <a:endCxn id="6" idx="1"/>
            </p:cNvCxnSpPr>
            <p:nvPr/>
          </p:nvCxnSpPr>
          <p:spPr bwMode="auto">
            <a:xfrm>
              <a:off x="4032414" y="1863187"/>
              <a:ext cx="263386"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Gerade Verbindung mit Pfeil 10">
              <a:extLst>
                <a:ext uri="{FF2B5EF4-FFF2-40B4-BE49-F238E27FC236}">
                  <a16:creationId xmlns:a16="http://schemas.microsoft.com/office/drawing/2014/main" id="{4B77C252-A6C4-4057-B7A6-8D4E6FF6F825}"/>
                </a:ext>
              </a:extLst>
            </p:cNvPr>
            <p:cNvCxnSpPr>
              <a:cxnSpLocks/>
              <a:stCxn id="7" idx="3"/>
              <a:endCxn id="15" idx="1"/>
            </p:cNvCxnSpPr>
            <p:nvPr/>
          </p:nvCxnSpPr>
          <p:spPr bwMode="auto">
            <a:xfrm flipV="1">
              <a:off x="8162448" y="1855981"/>
              <a:ext cx="210244" cy="7206"/>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191A224A-297D-4243-9AC7-8DB0DEBBE769}"/>
                    </a:ext>
                  </a:extLst>
                </p:cNvPr>
                <p:cNvSpPr txBox="1"/>
                <p:nvPr/>
              </p:nvSpPr>
              <p:spPr>
                <a:xfrm>
                  <a:off x="6615315" y="1576650"/>
                  <a:ext cx="1480598"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1">
                            <a:solidFill>
                              <a:schemeClr val="tx1"/>
                            </a:solidFill>
                            <a:latin typeface="Cambria Math" panose="02040503050406030204" pitchFamily="18" charset="0"/>
                          </a:rPr>
                          <m:t>𝚪</m:t>
                        </m:r>
                        <m:d>
                          <m:dPr>
                            <m:ctrlPr>
                              <a:rPr lang="de-DE" i="1">
                                <a:solidFill>
                                  <a:schemeClr val="tx1"/>
                                </a:solidFill>
                                <a:latin typeface="Cambria Math" panose="02040503050406030204" pitchFamily="18" charset="0"/>
                              </a:rPr>
                            </m:ctrlPr>
                          </m:dPr>
                          <m:e>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d>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oMath>
                    </m:oMathPara>
                  </a14:m>
                  <a:endParaRPr lang="de-DE" dirty="0"/>
                </a:p>
              </p:txBody>
            </p:sp>
          </mc:Choice>
          <mc:Fallback xmlns="">
            <p:sp>
              <p:nvSpPr>
                <p:cNvPr id="12" name="Textfeld 11">
                  <a:extLst>
                    <a:ext uri="{FF2B5EF4-FFF2-40B4-BE49-F238E27FC236}">
                      <a16:creationId xmlns:a16="http://schemas.microsoft.com/office/drawing/2014/main" id="{191A224A-297D-4243-9AC7-8DB0DEBBE769}"/>
                    </a:ext>
                  </a:extLst>
                </p:cNvPr>
                <p:cNvSpPr txBox="1">
                  <a:spLocks noRot="1" noChangeAspect="1" noMove="1" noResize="1" noEditPoints="1" noAdjustHandles="1" noChangeArrowheads="1" noChangeShapeType="1" noTextEdit="1"/>
                </p:cNvSpPr>
                <p:nvPr/>
              </p:nvSpPr>
              <p:spPr>
                <a:xfrm>
                  <a:off x="6615315" y="1576650"/>
                  <a:ext cx="1480598" cy="544252"/>
                </a:xfrm>
                <a:prstGeom prst="rect">
                  <a:avLst/>
                </a:prstGeom>
                <a:blipFill>
                  <a:blip r:embed="rId8"/>
                  <a:stretch>
                    <a:fillRect/>
                  </a:stretch>
                </a:blipFill>
              </p:spPr>
              <p:txBody>
                <a:bodyPr/>
                <a:lstStyle/>
                <a:p>
                  <a:r>
                    <a:rPr lang="de-DE">
                      <a:noFill/>
                    </a:rPr>
                    <a:t> </a:t>
                  </a:r>
                </a:p>
              </p:txBody>
            </p:sp>
          </mc:Fallback>
        </mc:AlternateContent>
        <p:sp>
          <p:nvSpPr>
            <p:cNvPr id="13" name="Rechteck 12">
              <a:extLst>
                <a:ext uri="{FF2B5EF4-FFF2-40B4-BE49-F238E27FC236}">
                  <a16:creationId xmlns:a16="http://schemas.microsoft.com/office/drawing/2014/main" id="{0234FC80-2C9F-41D3-8661-6106BF351150}"/>
                </a:ext>
              </a:extLst>
            </p:cNvPr>
            <p:cNvSpPr/>
            <p:nvPr/>
          </p:nvSpPr>
          <p:spPr bwMode="auto">
            <a:xfrm>
              <a:off x="6578272" y="1527928"/>
              <a:ext cx="1533952" cy="670518"/>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0CA83A33-B51F-42DE-8D1F-9D7140FBA783}"/>
                    </a:ext>
                  </a:extLst>
                </p:cNvPr>
                <p:cNvSpPr txBox="1"/>
                <p:nvPr/>
              </p:nvSpPr>
              <p:spPr>
                <a:xfrm>
                  <a:off x="3503808" y="1676148"/>
                  <a:ext cx="528606" cy="374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𝑞</m:t>
                            </m:r>
                          </m:e>
                        </m:ba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𝑡</m:t>
                        </m:r>
                        <m:r>
                          <a:rPr lang="de-DE" b="0" i="1" smtClean="0">
                            <a:solidFill>
                              <a:schemeClr val="tx1"/>
                            </a:solidFill>
                            <a:latin typeface="Cambria Math" panose="02040503050406030204" pitchFamily="18" charset="0"/>
                          </a:rPr>
                          <m:t>)</m:t>
                        </m:r>
                      </m:oMath>
                    </m:oMathPara>
                  </a14:m>
                  <a:endParaRPr lang="de-DE" dirty="0"/>
                </a:p>
              </p:txBody>
            </p:sp>
          </mc:Choice>
          <mc:Fallback xmlns="">
            <p:sp>
              <p:nvSpPr>
                <p:cNvPr id="14" name="Textfeld 13">
                  <a:extLst>
                    <a:ext uri="{FF2B5EF4-FFF2-40B4-BE49-F238E27FC236}">
                      <a16:creationId xmlns:a16="http://schemas.microsoft.com/office/drawing/2014/main" id="{0CA83A33-B51F-42DE-8D1F-9D7140FBA783}"/>
                    </a:ext>
                  </a:extLst>
                </p:cNvPr>
                <p:cNvSpPr txBox="1">
                  <a:spLocks noRot="1" noChangeAspect="1" noMove="1" noResize="1" noEditPoints="1" noAdjustHandles="1" noChangeArrowheads="1" noChangeShapeType="1" noTextEdit="1"/>
                </p:cNvSpPr>
                <p:nvPr/>
              </p:nvSpPr>
              <p:spPr>
                <a:xfrm>
                  <a:off x="3503808" y="1676148"/>
                  <a:ext cx="528606" cy="374077"/>
                </a:xfrm>
                <a:prstGeom prst="rect">
                  <a:avLst/>
                </a:prstGeom>
                <a:blipFill>
                  <a:blip r:embed="rId9"/>
                  <a:stretch>
                    <a:fillRect l="-10345" r="-16092" b="-1129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94EC6CBE-C368-41D7-BB40-AA68221F545A}"/>
                    </a:ext>
                  </a:extLst>
                </p:cNvPr>
                <p:cNvSpPr txBox="1"/>
                <p:nvPr/>
              </p:nvSpPr>
              <p:spPr>
                <a:xfrm>
                  <a:off x="8372692" y="1668558"/>
                  <a:ext cx="531620" cy="374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𝑦</m:t>
                            </m:r>
                          </m:e>
                        </m:ba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𝑡</m:t>
                        </m:r>
                        <m:r>
                          <a:rPr lang="de-DE" b="0" i="1" smtClean="0">
                            <a:solidFill>
                              <a:schemeClr val="tx1"/>
                            </a:solidFill>
                            <a:latin typeface="Cambria Math" panose="02040503050406030204" pitchFamily="18" charset="0"/>
                          </a:rPr>
                          <m:t>)</m:t>
                        </m:r>
                      </m:oMath>
                    </m:oMathPara>
                  </a14:m>
                  <a:endParaRPr lang="de-DE" dirty="0"/>
                </a:p>
              </p:txBody>
            </p:sp>
          </mc:Choice>
          <mc:Fallback xmlns="">
            <p:sp>
              <p:nvSpPr>
                <p:cNvPr id="15" name="Textfeld 14">
                  <a:extLst>
                    <a:ext uri="{FF2B5EF4-FFF2-40B4-BE49-F238E27FC236}">
                      <a16:creationId xmlns:a16="http://schemas.microsoft.com/office/drawing/2014/main" id="{94EC6CBE-C368-41D7-BB40-AA68221F545A}"/>
                    </a:ext>
                  </a:extLst>
                </p:cNvPr>
                <p:cNvSpPr txBox="1">
                  <a:spLocks noRot="1" noChangeAspect="1" noMove="1" noResize="1" noEditPoints="1" noAdjustHandles="1" noChangeArrowheads="1" noChangeShapeType="1" noTextEdit="1"/>
                </p:cNvSpPr>
                <p:nvPr/>
              </p:nvSpPr>
              <p:spPr>
                <a:xfrm>
                  <a:off x="8372692" y="1668558"/>
                  <a:ext cx="531620" cy="374846"/>
                </a:xfrm>
                <a:prstGeom prst="rect">
                  <a:avLst/>
                </a:prstGeom>
                <a:blipFill>
                  <a:blip r:embed="rId10"/>
                  <a:stretch>
                    <a:fillRect l="-10345" r="-16092" b="-11290"/>
                  </a:stretch>
                </a:blipFill>
              </p:spPr>
              <p:txBody>
                <a:bodyPr/>
                <a:lstStyle/>
                <a:p>
                  <a:r>
                    <a:rPr lang="de-DE">
                      <a:noFill/>
                    </a:rPr>
                    <a:t> </a:t>
                  </a:r>
                </a:p>
              </p:txBody>
            </p:sp>
          </mc:Fallback>
        </mc:AlternateContent>
        <p:pic>
          <p:nvPicPr>
            <p:cNvPr id="16" name="Inhaltsplatzhalter 7">
              <a:extLst>
                <a:ext uri="{FF2B5EF4-FFF2-40B4-BE49-F238E27FC236}">
                  <a16:creationId xmlns:a16="http://schemas.microsoft.com/office/drawing/2014/main" id="{D0CA241E-8C51-476E-854C-D271CE7734E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8179" t="31492" r="19108" b="5793"/>
            <a:stretch/>
          </p:blipFill>
          <p:spPr bwMode="auto">
            <a:xfrm>
              <a:off x="4507942" y="1560658"/>
              <a:ext cx="1210116" cy="6050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Textfeld 16">
            <a:extLst>
              <a:ext uri="{FF2B5EF4-FFF2-40B4-BE49-F238E27FC236}">
                <a16:creationId xmlns:a16="http://schemas.microsoft.com/office/drawing/2014/main" id="{C4FBDA24-1F26-4516-818A-D20AF186203C}"/>
              </a:ext>
            </a:extLst>
          </p:cNvPr>
          <p:cNvSpPr txBox="1"/>
          <p:nvPr/>
        </p:nvSpPr>
        <p:spPr>
          <a:xfrm>
            <a:off x="1269015" y="5193190"/>
            <a:ext cx="9555052" cy="523220"/>
          </a:xfrm>
          <a:prstGeom prst="rect">
            <a:avLst/>
          </a:prstGeom>
          <a:noFill/>
        </p:spPr>
        <p:txBody>
          <a:bodyPr wrap="none" rtlCol="0">
            <a:spAutoFit/>
          </a:bodyPr>
          <a:lstStyle/>
          <a:p>
            <a:r>
              <a:rPr lang="de-DE" sz="1400" dirty="0">
                <a:solidFill>
                  <a:schemeClr val="tx1"/>
                </a:solidFill>
                <a:latin typeface="+mn-lt"/>
              </a:rPr>
              <a:t>[1] </a:t>
            </a:r>
            <a:r>
              <a:rPr lang="de-DE" sz="1400" dirty="0" err="1">
                <a:solidFill>
                  <a:schemeClr val="tx1"/>
                </a:solidFill>
                <a:latin typeface="+mn-lt"/>
              </a:rPr>
              <a:t>Pajunen</a:t>
            </a:r>
            <a:r>
              <a:rPr lang="de-DE" sz="1400" dirty="0">
                <a:solidFill>
                  <a:schemeClr val="tx1"/>
                </a:solidFill>
                <a:latin typeface="+mn-lt"/>
              </a:rPr>
              <a:t> </a:t>
            </a:r>
            <a:r>
              <a:rPr lang="en-US" sz="1400" i="1" dirty="0">
                <a:solidFill>
                  <a:schemeClr val="tx1"/>
                </a:solidFill>
                <a:latin typeface="+mn-lt"/>
              </a:rPr>
              <a:t>Adaptive Control of Wiener Type Nonlinear Systems</a:t>
            </a:r>
            <a:r>
              <a:rPr lang="en-US" sz="1400" dirty="0">
                <a:solidFill>
                  <a:schemeClr val="tx1"/>
                </a:solidFill>
                <a:latin typeface="+mn-lt"/>
              </a:rPr>
              <a:t>. 1992</a:t>
            </a:r>
          </a:p>
          <a:p>
            <a:r>
              <a:rPr lang="de-DE" sz="1400" dirty="0">
                <a:solidFill>
                  <a:schemeClr val="tx1"/>
                </a:solidFill>
                <a:latin typeface="+mn-lt"/>
              </a:rPr>
              <a:t>[2] </a:t>
            </a:r>
            <a:r>
              <a:rPr lang="de-DE" sz="1400" dirty="0" err="1">
                <a:solidFill>
                  <a:schemeClr val="tx1"/>
                </a:solidFill>
                <a:latin typeface="+mn-lt"/>
              </a:rPr>
              <a:t>Alberer</a:t>
            </a:r>
            <a:r>
              <a:rPr lang="de-DE" sz="1400" dirty="0">
                <a:solidFill>
                  <a:schemeClr val="tx1"/>
                </a:solidFill>
                <a:latin typeface="+mn-lt"/>
              </a:rPr>
              <a:t> </a:t>
            </a:r>
            <a:r>
              <a:rPr lang="en-US" sz="1400" i="1" dirty="0">
                <a:solidFill>
                  <a:schemeClr val="tx1"/>
                </a:solidFill>
                <a:latin typeface="+mn-lt"/>
              </a:rPr>
              <a:t>Receding Horizon Optimal Control of Wiener Systems by Application of an Asymmetric Cost Function</a:t>
            </a:r>
            <a:r>
              <a:rPr lang="en-US" sz="1400" dirty="0">
                <a:solidFill>
                  <a:schemeClr val="tx1"/>
                </a:solidFill>
                <a:latin typeface="+mn-lt"/>
              </a:rPr>
              <a:t>. 2009</a:t>
            </a:r>
            <a:endParaRPr lang="de-DE" sz="1400" dirty="0">
              <a:solidFill>
                <a:schemeClr val="tx1"/>
              </a:solidFill>
              <a:latin typeface="+mn-lt"/>
            </a:endParaRPr>
          </a:p>
        </p:txBody>
      </p:sp>
      <p:grpSp>
        <p:nvGrpSpPr>
          <p:cNvPr id="31" name="Gruppieren 30">
            <a:extLst>
              <a:ext uri="{FF2B5EF4-FFF2-40B4-BE49-F238E27FC236}">
                <a16:creationId xmlns:a16="http://schemas.microsoft.com/office/drawing/2014/main" id="{EE814F51-AE92-405C-8D03-68E99745E1B8}"/>
              </a:ext>
            </a:extLst>
          </p:cNvPr>
          <p:cNvGrpSpPr/>
          <p:nvPr/>
        </p:nvGrpSpPr>
        <p:grpSpPr>
          <a:xfrm>
            <a:off x="2936539" y="1469020"/>
            <a:ext cx="6316810" cy="821082"/>
            <a:chOff x="5763488" y="3905183"/>
            <a:chExt cx="6316810" cy="821082"/>
          </a:xfrm>
        </p:grpSpPr>
        <p:grpSp>
          <p:nvGrpSpPr>
            <p:cNvPr id="18" name="Gruppieren 17">
              <a:extLst>
                <a:ext uri="{FF2B5EF4-FFF2-40B4-BE49-F238E27FC236}">
                  <a16:creationId xmlns:a16="http://schemas.microsoft.com/office/drawing/2014/main" id="{2C18D2A6-2568-4DCC-AB65-990709D8D558}"/>
                </a:ext>
              </a:extLst>
            </p:cNvPr>
            <p:cNvGrpSpPr/>
            <p:nvPr/>
          </p:nvGrpSpPr>
          <p:grpSpPr>
            <a:xfrm>
              <a:off x="5763488" y="3905183"/>
              <a:ext cx="6316810" cy="821082"/>
              <a:chOff x="3119122" y="1452646"/>
              <a:chExt cx="6316810" cy="821082"/>
            </a:xfrm>
          </p:grpSpPr>
          <p:sp>
            <p:nvSpPr>
              <p:cNvPr id="19" name="Rechteck 18">
                <a:extLst>
                  <a:ext uri="{FF2B5EF4-FFF2-40B4-BE49-F238E27FC236}">
                    <a16:creationId xmlns:a16="http://schemas.microsoft.com/office/drawing/2014/main" id="{4D6D6229-1007-4B05-B5E1-119F7D20C641}"/>
                  </a:ext>
                </a:extLst>
              </p:cNvPr>
              <p:cNvSpPr/>
              <p:nvPr/>
            </p:nvSpPr>
            <p:spPr bwMode="auto">
              <a:xfrm>
                <a:off x="4295800" y="1452646"/>
                <a:ext cx="1634400" cy="82108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sp>
            <p:nvSpPr>
              <p:cNvPr id="20" name="Rechteck 19">
                <a:extLst>
                  <a:ext uri="{FF2B5EF4-FFF2-40B4-BE49-F238E27FC236}">
                    <a16:creationId xmlns:a16="http://schemas.microsoft.com/office/drawing/2014/main" id="{D91E4873-D277-48B4-B8BB-24A1381B4310}"/>
                  </a:ext>
                </a:extLst>
              </p:cNvPr>
              <p:cNvSpPr/>
              <p:nvPr/>
            </p:nvSpPr>
            <p:spPr bwMode="auto">
              <a:xfrm>
                <a:off x="6528048" y="1452646"/>
                <a:ext cx="1634400" cy="82108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cxnSp>
            <p:nvCxnSpPr>
              <p:cNvPr id="21" name="Gerade Verbindung mit Pfeil 20">
                <a:extLst>
                  <a:ext uri="{FF2B5EF4-FFF2-40B4-BE49-F238E27FC236}">
                    <a16:creationId xmlns:a16="http://schemas.microsoft.com/office/drawing/2014/main" id="{0286B48E-4E84-464A-9CC9-110BA011924C}"/>
                  </a:ext>
                </a:extLst>
              </p:cNvPr>
              <p:cNvCxnSpPr>
                <a:cxnSpLocks/>
                <a:stCxn id="19" idx="3"/>
                <a:endCxn id="20" idx="1"/>
              </p:cNvCxnSpPr>
              <p:nvPr/>
            </p:nvCxnSpPr>
            <p:spPr bwMode="auto">
              <a:xfrm>
                <a:off x="5930200" y="1863187"/>
                <a:ext cx="597848"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Gerade Verbindung mit Pfeil 22">
                <a:extLst>
                  <a:ext uri="{FF2B5EF4-FFF2-40B4-BE49-F238E27FC236}">
                    <a16:creationId xmlns:a16="http://schemas.microsoft.com/office/drawing/2014/main" id="{93B79E24-1248-4B52-A4D0-5C0E1D07CE53}"/>
                  </a:ext>
                </a:extLst>
              </p:cNvPr>
              <p:cNvCxnSpPr>
                <a:cxnSpLocks/>
                <a:endCxn id="19" idx="1"/>
              </p:cNvCxnSpPr>
              <p:nvPr/>
            </p:nvCxnSpPr>
            <p:spPr bwMode="auto">
              <a:xfrm>
                <a:off x="3647728" y="1863187"/>
                <a:ext cx="648072"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4" name="Gerade Verbindung mit Pfeil 23">
                <a:extLst>
                  <a:ext uri="{FF2B5EF4-FFF2-40B4-BE49-F238E27FC236}">
                    <a16:creationId xmlns:a16="http://schemas.microsoft.com/office/drawing/2014/main" id="{C783DDD8-D389-433A-80A1-B28B33336C6A}"/>
                  </a:ext>
                </a:extLst>
              </p:cNvPr>
              <p:cNvCxnSpPr>
                <a:cxnSpLocks/>
                <a:stCxn id="20" idx="3"/>
              </p:cNvCxnSpPr>
              <p:nvPr/>
            </p:nvCxnSpPr>
            <p:spPr bwMode="auto">
              <a:xfrm>
                <a:off x="8162448" y="1863187"/>
                <a:ext cx="597848"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feld 24">
                    <a:extLst>
                      <a:ext uri="{FF2B5EF4-FFF2-40B4-BE49-F238E27FC236}">
                        <a16:creationId xmlns:a16="http://schemas.microsoft.com/office/drawing/2014/main" id="{3503E4BD-9ABB-4509-AE0B-FEF36CF180A8}"/>
                      </a:ext>
                    </a:extLst>
                  </p:cNvPr>
                  <p:cNvSpPr txBox="1"/>
                  <p:nvPr/>
                </p:nvSpPr>
                <p:spPr>
                  <a:xfrm>
                    <a:off x="7061100" y="1671798"/>
                    <a:ext cx="56829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𝑓</m:t>
                              </m:r>
                            </m:e>
                          </m:bar>
                          <m:r>
                            <a:rPr lang="de-DE" b="1" i="1" smtClean="0">
                              <a:solidFill>
                                <a:schemeClr val="tx1"/>
                              </a:solidFill>
                              <a:latin typeface="Cambria Math" panose="02040503050406030204" pitchFamily="18" charset="0"/>
                            </a:rPr>
                            <m:t>(</m:t>
                          </m:r>
                          <m:bar>
                            <m:barPr>
                              <m:ctrlPr>
                                <a:rPr lang="de-DE" b="1"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𝑥</m:t>
                              </m:r>
                            </m:e>
                          </m:bar>
                          <m:r>
                            <a:rPr lang="de-DE" b="1" i="1" smtClean="0">
                              <a:solidFill>
                                <a:schemeClr val="tx1"/>
                              </a:solidFill>
                              <a:latin typeface="Cambria Math" panose="02040503050406030204" pitchFamily="18" charset="0"/>
                            </a:rPr>
                            <m:t>)</m:t>
                          </m:r>
                        </m:oMath>
                      </m:oMathPara>
                    </a14:m>
                    <a:endParaRPr lang="de-DE" dirty="0"/>
                  </a:p>
                </p:txBody>
              </p:sp>
            </mc:Choice>
            <mc:Fallback xmlns="">
              <p:sp>
                <p:nvSpPr>
                  <p:cNvPr id="25" name="Textfeld 24">
                    <a:extLst>
                      <a:ext uri="{FF2B5EF4-FFF2-40B4-BE49-F238E27FC236}">
                        <a16:creationId xmlns:a16="http://schemas.microsoft.com/office/drawing/2014/main" id="{3503E4BD-9ABB-4509-AE0B-FEF36CF180A8}"/>
                      </a:ext>
                    </a:extLst>
                  </p:cNvPr>
                  <p:cNvSpPr txBox="1">
                    <a:spLocks noRot="1" noChangeAspect="1" noMove="1" noResize="1" noEditPoints="1" noAdjustHandles="1" noChangeArrowheads="1" noChangeShapeType="1" noTextEdit="1"/>
                  </p:cNvSpPr>
                  <p:nvPr/>
                </p:nvSpPr>
                <p:spPr>
                  <a:xfrm>
                    <a:off x="7061100" y="1671798"/>
                    <a:ext cx="568296" cy="376193"/>
                  </a:xfrm>
                  <a:prstGeom prst="rect">
                    <a:avLst/>
                  </a:prstGeom>
                  <a:blipFill>
                    <a:blip r:embed="rId12"/>
                    <a:stretch>
                      <a:fillRect l="-13830" r="-13830" b="-11290"/>
                    </a:stretch>
                  </a:blipFill>
                </p:spPr>
                <p:txBody>
                  <a:bodyPr/>
                  <a:lstStyle/>
                  <a:p>
                    <a:r>
                      <a:rPr lang="de-DE">
                        <a:noFill/>
                      </a:rPr>
                      <a:t> </a:t>
                    </a:r>
                  </a:p>
                </p:txBody>
              </p:sp>
            </mc:Fallback>
          </mc:AlternateContent>
          <p:sp>
            <p:nvSpPr>
              <p:cNvPr id="26" name="Rechteck 25">
                <a:extLst>
                  <a:ext uri="{FF2B5EF4-FFF2-40B4-BE49-F238E27FC236}">
                    <a16:creationId xmlns:a16="http://schemas.microsoft.com/office/drawing/2014/main" id="{44840283-BC5D-4638-BAF1-C987785E61B2}"/>
                  </a:ext>
                </a:extLst>
              </p:cNvPr>
              <p:cNvSpPr/>
              <p:nvPr/>
            </p:nvSpPr>
            <p:spPr bwMode="auto">
              <a:xfrm>
                <a:off x="6578272" y="1527928"/>
                <a:ext cx="1533952" cy="670518"/>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3426124A-B82E-49AE-9E29-B3F8A35E00CD}"/>
                      </a:ext>
                    </a:extLst>
                  </p:cNvPr>
                  <p:cNvSpPr txBox="1"/>
                  <p:nvPr/>
                </p:nvSpPr>
                <p:spPr>
                  <a:xfrm>
                    <a:off x="3119122" y="1661737"/>
                    <a:ext cx="537005" cy="3222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𝑢</m:t>
                              </m:r>
                            </m:e>
                          </m:ba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𝑡</m:t>
                          </m:r>
                          <m:r>
                            <a:rPr lang="de-DE" b="0" i="1" smtClean="0">
                              <a:solidFill>
                                <a:schemeClr val="tx1"/>
                              </a:solidFill>
                              <a:latin typeface="Cambria Math" panose="02040503050406030204" pitchFamily="18" charset="0"/>
                            </a:rPr>
                            <m:t>)</m:t>
                          </m:r>
                        </m:oMath>
                      </m:oMathPara>
                    </a14:m>
                    <a:endParaRPr lang="de-DE" dirty="0"/>
                  </a:p>
                </p:txBody>
              </p:sp>
            </mc:Choice>
            <mc:Fallback xmlns="">
              <p:sp>
                <p:nvSpPr>
                  <p:cNvPr id="27" name="Textfeld 26">
                    <a:extLst>
                      <a:ext uri="{FF2B5EF4-FFF2-40B4-BE49-F238E27FC236}">
                        <a16:creationId xmlns:a16="http://schemas.microsoft.com/office/drawing/2014/main" id="{3426124A-B82E-49AE-9E29-B3F8A35E00CD}"/>
                      </a:ext>
                    </a:extLst>
                  </p:cNvPr>
                  <p:cNvSpPr txBox="1">
                    <a:spLocks noRot="1" noChangeAspect="1" noMove="1" noResize="1" noEditPoints="1" noAdjustHandles="1" noChangeArrowheads="1" noChangeShapeType="1" noTextEdit="1"/>
                  </p:cNvSpPr>
                  <p:nvPr/>
                </p:nvSpPr>
                <p:spPr>
                  <a:xfrm>
                    <a:off x="3119122" y="1661737"/>
                    <a:ext cx="537005" cy="322268"/>
                  </a:xfrm>
                  <a:prstGeom prst="rect">
                    <a:avLst/>
                  </a:prstGeom>
                  <a:blipFill>
                    <a:blip r:embed="rId13"/>
                    <a:stretch>
                      <a:fillRect l="-5682" r="-15909" b="-3018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8" name="Textfeld 27">
                    <a:extLst>
                      <a:ext uri="{FF2B5EF4-FFF2-40B4-BE49-F238E27FC236}">
                        <a16:creationId xmlns:a16="http://schemas.microsoft.com/office/drawing/2014/main" id="{0330F32E-6481-49B9-A2FA-6210D35223F2}"/>
                      </a:ext>
                    </a:extLst>
                  </p:cNvPr>
                  <p:cNvSpPr txBox="1"/>
                  <p:nvPr/>
                </p:nvSpPr>
                <p:spPr>
                  <a:xfrm>
                    <a:off x="8904312" y="1661737"/>
                    <a:ext cx="531620" cy="374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𝑦</m:t>
                              </m:r>
                            </m:e>
                          </m:ba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𝑡</m:t>
                          </m:r>
                          <m:r>
                            <a:rPr lang="de-DE" b="0" i="1" smtClean="0">
                              <a:solidFill>
                                <a:schemeClr val="tx1"/>
                              </a:solidFill>
                              <a:latin typeface="Cambria Math" panose="02040503050406030204" pitchFamily="18" charset="0"/>
                            </a:rPr>
                            <m:t>)</m:t>
                          </m:r>
                        </m:oMath>
                      </m:oMathPara>
                    </a14:m>
                    <a:endParaRPr lang="de-DE" dirty="0"/>
                  </a:p>
                </p:txBody>
              </p:sp>
            </mc:Choice>
            <mc:Fallback xmlns="">
              <p:sp>
                <p:nvSpPr>
                  <p:cNvPr id="28" name="Textfeld 27">
                    <a:extLst>
                      <a:ext uri="{FF2B5EF4-FFF2-40B4-BE49-F238E27FC236}">
                        <a16:creationId xmlns:a16="http://schemas.microsoft.com/office/drawing/2014/main" id="{0330F32E-6481-49B9-A2FA-6210D35223F2}"/>
                      </a:ext>
                    </a:extLst>
                  </p:cNvPr>
                  <p:cNvSpPr txBox="1">
                    <a:spLocks noRot="1" noChangeAspect="1" noMove="1" noResize="1" noEditPoints="1" noAdjustHandles="1" noChangeArrowheads="1" noChangeShapeType="1" noTextEdit="1"/>
                  </p:cNvSpPr>
                  <p:nvPr/>
                </p:nvSpPr>
                <p:spPr>
                  <a:xfrm>
                    <a:off x="8904312" y="1661737"/>
                    <a:ext cx="531620" cy="374846"/>
                  </a:xfrm>
                  <a:prstGeom prst="rect">
                    <a:avLst/>
                  </a:prstGeom>
                  <a:blipFill>
                    <a:blip r:embed="rId14"/>
                    <a:stretch>
                      <a:fillRect l="-10345" r="-16092" b="-11290"/>
                    </a:stretch>
                  </a:blipFill>
                </p:spPr>
                <p:txBody>
                  <a:bodyPr/>
                  <a:lstStyle/>
                  <a:p>
                    <a:r>
                      <a:rPr lang="de-DE">
                        <a:noFill/>
                      </a:rPr>
                      <a:t> </a:t>
                    </a:r>
                  </a:p>
                </p:txBody>
              </p:sp>
            </mc:Fallback>
          </mc:AlternateContent>
        </p:grpSp>
        <mc:AlternateContent xmlns:mc="http://schemas.openxmlformats.org/markup-compatibility/2006" xmlns:a14="http://schemas.microsoft.com/office/drawing/2010/main">
          <mc:Choice Requires="a14">
            <p:sp>
              <p:nvSpPr>
                <p:cNvPr id="30" name="Textfeld 29">
                  <a:extLst>
                    <a:ext uri="{FF2B5EF4-FFF2-40B4-BE49-F238E27FC236}">
                      <a16:creationId xmlns:a16="http://schemas.microsoft.com/office/drawing/2014/main" id="{DDD735A4-59D8-4B3C-A27A-9CCEBA4CDCEA}"/>
                    </a:ext>
                  </a:extLst>
                </p:cNvPr>
                <p:cNvSpPr txBox="1"/>
                <p:nvPr/>
              </p:nvSpPr>
              <p:spPr>
                <a:xfrm>
                  <a:off x="7654774" y="4124335"/>
                  <a:ext cx="2132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1" i="0" smtClean="0">
                            <a:solidFill>
                              <a:schemeClr val="tx1"/>
                            </a:solidFill>
                            <a:latin typeface="Cambria Math" panose="02040503050406030204" pitchFamily="18" charset="0"/>
                          </a:rPr>
                          <m:t>𝚺</m:t>
                        </m:r>
                      </m:oMath>
                    </m:oMathPara>
                  </a14:m>
                  <a:endParaRPr lang="de-DE" b="1" dirty="0"/>
                </a:p>
              </p:txBody>
            </p:sp>
          </mc:Choice>
          <mc:Fallback xmlns="">
            <p:sp>
              <p:nvSpPr>
                <p:cNvPr id="30" name="Textfeld 29">
                  <a:extLst>
                    <a:ext uri="{FF2B5EF4-FFF2-40B4-BE49-F238E27FC236}">
                      <a16:creationId xmlns:a16="http://schemas.microsoft.com/office/drawing/2014/main" id="{DDD735A4-59D8-4B3C-A27A-9CCEBA4CDCEA}"/>
                    </a:ext>
                  </a:extLst>
                </p:cNvPr>
                <p:cNvSpPr txBox="1">
                  <a:spLocks noRot="1" noChangeAspect="1" noMove="1" noResize="1" noEditPoints="1" noAdjustHandles="1" noChangeArrowheads="1" noChangeShapeType="1" noTextEdit="1"/>
                </p:cNvSpPr>
                <p:nvPr/>
              </p:nvSpPr>
              <p:spPr>
                <a:xfrm>
                  <a:off x="7654774" y="4124335"/>
                  <a:ext cx="213200" cy="307777"/>
                </a:xfrm>
                <a:prstGeom prst="rect">
                  <a:avLst/>
                </a:prstGeom>
                <a:blipFill>
                  <a:blip r:embed="rId15"/>
                  <a:stretch>
                    <a:fillRect l="-28571" r="-22857" b="-8000"/>
                  </a:stretch>
                </a:blipFill>
              </p:spPr>
              <p:txBody>
                <a:bodyPr/>
                <a:lstStyle/>
                <a:p>
                  <a:r>
                    <a:rPr lang="de-DE">
                      <a:noFill/>
                    </a:rPr>
                    <a:t> </a:t>
                  </a:r>
                </a:p>
              </p:txBody>
            </p:sp>
          </mc:Fallback>
        </mc:AlternateContent>
      </p:grpSp>
      <p:sp>
        <p:nvSpPr>
          <p:cNvPr id="36" name="Rechteck 35">
            <a:extLst>
              <a:ext uri="{FF2B5EF4-FFF2-40B4-BE49-F238E27FC236}">
                <a16:creationId xmlns:a16="http://schemas.microsoft.com/office/drawing/2014/main" id="{8A4B0996-210D-48E3-A0CF-28C462B7554C}"/>
              </a:ext>
            </a:extLst>
          </p:cNvPr>
          <p:cNvSpPr/>
          <p:nvPr/>
        </p:nvSpPr>
        <p:spPr bwMode="auto">
          <a:xfrm>
            <a:off x="2908736" y="1671078"/>
            <a:ext cx="537005" cy="37484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sp>
        <p:nvSpPr>
          <p:cNvPr id="37" name="Rechteck 36">
            <a:extLst>
              <a:ext uri="{FF2B5EF4-FFF2-40B4-BE49-F238E27FC236}">
                <a16:creationId xmlns:a16="http://schemas.microsoft.com/office/drawing/2014/main" id="{A2996720-FD07-4FE2-BB37-99D9AA811AC6}"/>
              </a:ext>
            </a:extLst>
          </p:cNvPr>
          <p:cNvSpPr/>
          <p:nvPr/>
        </p:nvSpPr>
        <p:spPr bwMode="auto">
          <a:xfrm>
            <a:off x="6255250" y="3702226"/>
            <a:ext cx="537005" cy="37484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spTree>
    <p:extLst>
      <p:ext uri="{BB962C8B-B14F-4D97-AF65-F5344CB8AC3E}">
        <p14:creationId xmlns:p14="http://schemas.microsoft.com/office/powerpoint/2010/main" val="132059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48FCCD-65E4-4FDB-8077-BFEFF7D66A6D}"/>
              </a:ext>
            </a:extLst>
          </p:cNvPr>
          <p:cNvSpPr>
            <a:spLocks noGrp="1"/>
          </p:cNvSpPr>
          <p:nvPr>
            <p:ph type="title"/>
          </p:nvPr>
        </p:nvSpPr>
        <p:spPr/>
        <p:txBody>
          <a:bodyPr/>
          <a:lstStyle/>
          <a:p>
            <a:r>
              <a:rPr lang="de-DE" dirty="0"/>
              <a:t>Optischer Sortierer mit Rückführung</a:t>
            </a:r>
          </a:p>
        </p:txBody>
      </p:sp>
      <p:pic>
        <p:nvPicPr>
          <p:cNvPr id="4" name="Video_Demonstrator">
            <a:hlinkClick r:id="" action="ppaction://media"/>
            <a:extLst>
              <a:ext uri="{FF2B5EF4-FFF2-40B4-BE49-F238E27FC236}">
                <a16:creationId xmlns:a16="http://schemas.microsoft.com/office/drawing/2014/main" id="{FA0D8A06-60DD-4E5D-BD91-872F2298350B}"/>
              </a:ext>
            </a:extLst>
          </p:cNvPr>
          <p:cNvPicPr>
            <a:picLocks noChangeAspect="1"/>
          </p:cNvPicPr>
          <p:nvPr>
            <a:videoFile r:link="rId1"/>
            <p:extLst>
              <p:ext uri="{DAA4B4D4-6D71-4841-9C94-3DE7FCFB9230}">
                <p14:media xmlns:p14="http://schemas.microsoft.com/office/powerpoint/2010/main" r:embed="rId2">
                  <p14:trim st="4143" end="29696"/>
                  <p14:bmkLst>
                    <p14:bmk name="Textmarke 1" time="9291.9113"/>
                  </p14:bmkLst>
                </p14:media>
              </p:ext>
            </p:extLst>
          </p:nvPr>
        </p:nvPicPr>
        <p:blipFill>
          <a:blip r:embed="rId5"/>
          <a:stretch>
            <a:fillRect/>
          </a:stretch>
        </p:blipFill>
        <p:spPr bwMode="auto">
          <a:xfrm>
            <a:off x="360324" y="2783578"/>
            <a:ext cx="5716228" cy="3215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hteck 23">
            <a:extLst>
              <a:ext uri="{FF2B5EF4-FFF2-40B4-BE49-F238E27FC236}">
                <a16:creationId xmlns:a16="http://schemas.microsoft.com/office/drawing/2014/main" id="{B111A109-BAC0-4EC8-BD48-D39675658BFA}"/>
              </a:ext>
            </a:extLst>
          </p:cNvPr>
          <p:cNvSpPr/>
          <p:nvPr/>
        </p:nvSpPr>
        <p:spPr bwMode="auto">
          <a:xfrm>
            <a:off x="3511038" y="3877638"/>
            <a:ext cx="1619452" cy="1556296"/>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pic>
        <p:nvPicPr>
          <p:cNvPr id="25" name="Inhaltsplatzhalter 4" descr="Ein Bild, das Text enthält.&#10;&#10;Automatisch generierte Beschreibung">
            <a:extLst>
              <a:ext uri="{FF2B5EF4-FFF2-40B4-BE49-F238E27FC236}">
                <a16:creationId xmlns:a16="http://schemas.microsoft.com/office/drawing/2014/main" id="{3FE21D53-4C1E-4AA3-8ACC-01291C097CC1}"/>
              </a:ext>
            </a:extLst>
          </p:cNvPr>
          <p:cNvPicPr>
            <a:picLocks noChangeAspect="1"/>
          </p:cNvPicPr>
          <p:nvPr/>
        </p:nvPicPr>
        <p:blipFill rotWithShape="1">
          <a:blip r:embed="rId6">
            <a:extLst>
              <a:ext uri="{28A0092B-C50C-407E-A947-70E740481C1C}">
                <a14:useLocalDpi xmlns:a14="http://schemas.microsoft.com/office/drawing/2010/main" val="0"/>
              </a:ext>
            </a:extLst>
          </a:blip>
          <a:srcRect r="30011"/>
          <a:stretch/>
        </p:blipFill>
        <p:spPr bwMode="auto">
          <a:xfrm>
            <a:off x="7611784" y="541338"/>
            <a:ext cx="3744416"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hteck 25">
            <a:extLst>
              <a:ext uri="{FF2B5EF4-FFF2-40B4-BE49-F238E27FC236}">
                <a16:creationId xmlns:a16="http://schemas.microsoft.com/office/drawing/2014/main" id="{4CDB8F3F-1129-42B9-A885-906552F67DF2}"/>
              </a:ext>
            </a:extLst>
          </p:cNvPr>
          <p:cNvSpPr/>
          <p:nvPr/>
        </p:nvSpPr>
        <p:spPr bwMode="auto">
          <a:xfrm>
            <a:off x="10000629" y="715230"/>
            <a:ext cx="792088" cy="9167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effectLst/>
              <a:latin typeface="Times New Roman" pitchFamily="16" charset="0"/>
              <a:cs typeface="DejaVu Sans" charset="0"/>
            </a:endParaRPr>
          </a:p>
        </p:txBody>
      </p:sp>
      <p:grpSp>
        <p:nvGrpSpPr>
          <p:cNvPr id="27" name="Gruppieren 26">
            <a:extLst>
              <a:ext uri="{FF2B5EF4-FFF2-40B4-BE49-F238E27FC236}">
                <a16:creationId xmlns:a16="http://schemas.microsoft.com/office/drawing/2014/main" id="{B31BB782-8458-42F3-9E22-84F902842EB7}"/>
              </a:ext>
            </a:extLst>
          </p:cNvPr>
          <p:cNvGrpSpPr/>
          <p:nvPr/>
        </p:nvGrpSpPr>
        <p:grpSpPr>
          <a:xfrm>
            <a:off x="10204072" y="1210394"/>
            <a:ext cx="358025" cy="461966"/>
            <a:chOff x="6025001" y="2224022"/>
            <a:chExt cx="358025" cy="461966"/>
          </a:xfrm>
        </p:grpSpPr>
        <p:sp>
          <p:nvSpPr>
            <p:cNvPr id="28" name="Freihandform: Form 27">
              <a:extLst>
                <a:ext uri="{FF2B5EF4-FFF2-40B4-BE49-F238E27FC236}">
                  <a16:creationId xmlns:a16="http://schemas.microsoft.com/office/drawing/2014/main" id="{E3A83580-6F3F-430D-BA82-1A7A198972FF}"/>
                </a:ext>
              </a:extLst>
            </p:cNvPr>
            <p:cNvSpPr/>
            <p:nvPr/>
          </p:nvSpPr>
          <p:spPr>
            <a:xfrm rot="16200000" flipH="1" flipV="1">
              <a:off x="6284857" y="2310641"/>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29" name="Freihandform: Form 28">
              <a:extLst>
                <a:ext uri="{FF2B5EF4-FFF2-40B4-BE49-F238E27FC236}">
                  <a16:creationId xmlns:a16="http://schemas.microsoft.com/office/drawing/2014/main" id="{84D6ABDC-F4CC-4A59-88A4-49F4A61F8043}"/>
                </a:ext>
              </a:extLst>
            </p:cNvPr>
            <p:cNvSpPr/>
            <p:nvPr/>
          </p:nvSpPr>
          <p:spPr>
            <a:xfrm rot="16200000" flipH="1" flipV="1">
              <a:off x="6238660" y="2310641"/>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30" name="Freihandform: Form 29">
              <a:extLst>
                <a:ext uri="{FF2B5EF4-FFF2-40B4-BE49-F238E27FC236}">
                  <a16:creationId xmlns:a16="http://schemas.microsoft.com/office/drawing/2014/main" id="{30476A41-9711-437A-94DF-771362BD5AA0}"/>
                </a:ext>
              </a:extLst>
            </p:cNvPr>
            <p:cNvSpPr/>
            <p:nvPr/>
          </p:nvSpPr>
          <p:spPr>
            <a:xfrm rot="16200000" flipH="1" flipV="1">
              <a:off x="6261759" y="2287543"/>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31" name="Freihandform: Form 30">
              <a:extLst>
                <a:ext uri="{FF2B5EF4-FFF2-40B4-BE49-F238E27FC236}">
                  <a16:creationId xmlns:a16="http://schemas.microsoft.com/office/drawing/2014/main" id="{FD117FD0-AE91-4C94-BBAD-0A5C83AAF02D}"/>
                </a:ext>
              </a:extLst>
            </p:cNvPr>
            <p:cNvSpPr/>
            <p:nvPr/>
          </p:nvSpPr>
          <p:spPr>
            <a:xfrm rot="16200000" flipH="1" flipV="1">
              <a:off x="6261759" y="2333739"/>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32" name="Freihandform: Form 31">
              <a:extLst>
                <a:ext uri="{FF2B5EF4-FFF2-40B4-BE49-F238E27FC236}">
                  <a16:creationId xmlns:a16="http://schemas.microsoft.com/office/drawing/2014/main" id="{AEB37111-4856-4821-A1AC-BF20087B83AE}"/>
                </a:ext>
              </a:extLst>
            </p:cNvPr>
            <p:cNvSpPr/>
            <p:nvPr/>
          </p:nvSpPr>
          <p:spPr>
            <a:xfrm rot="16200000" flipH="1" flipV="1">
              <a:off x="6307955" y="2472329"/>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33" name="Freihandform: Form 32">
              <a:extLst>
                <a:ext uri="{FF2B5EF4-FFF2-40B4-BE49-F238E27FC236}">
                  <a16:creationId xmlns:a16="http://schemas.microsoft.com/office/drawing/2014/main" id="{9481B348-C3E9-4920-8844-E40AE8173DFD}"/>
                </a:ext>
              </a:extLst>
            </p:cNvPr>
            <p:cNvSpPr/>
            <p:nvPr/>
          </p:nvSpPr>
          <p:spPr>
            <a:xfrm rot="16200000" flipH="1" flipV="1">
              <a:off x="6261759" y="2472329"/>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34" name="Freihandform: Form 33">
              <a:extLst>
                <a:ext uri="{FF2B5EF4-FFF2-40B4-BE49-F238E27FC236}">
                  <a16:creationId xmlns:a16="http://schemas.microsoft.com/office/drawing/2014/main" id="{C2D37AA5-50A9-4A75-ABB9-52C98101368B}"/>
                </a:ext>
              </a:extLst>
            </p:cNvPr>
            <p:cNvSpPr/>
            <p:nvPr/>
          </p:nvSpPr>
          <p:spPr>
            <a:xfrm rot="16200000" flipH="1" flipV="1">
              <a:off x="6284857" y="2449231"/>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35" name="Freihandform: Form 34">
              <a:extLst>
                <a:ext uri="{FF2B5EF4-FFF2-40B4-BE49-F238E27FC236}">
                  <a16:creationId xmlns:a16="http://schemas.microsoft.com/office/drawing/2014/main" id="{134DE0B2-068E-4B24-A042-1E21F266ED5F}"/>
                </a:ext>
              </a:extLst>
            </p:cNvPr>
            <p:cNvSpPr/>
            <p:nvPr/>
          </p:nvSpPr>
          <p:spPr>
            <a:xfrm rot="16200000" flipH="1" flipV="1">
              <a:off x="6284857" y="2495428"/>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36" name="Freihandform: Form 35">
              <a:extLst>
                <a:ext uri="{FF2B5EF4-FFF2-40B4-BE49-F238E27FC236}">
                  <a16:creationId xmlns:a16="http://schemas.microsoft.com/office/drawing/2014/main" id="{690ECD15-02D5-4158-B1D1-33EC4433B800}"/>
                </a:ext>
              </a:extLst>
            </p:cNvPr>
            <p:cNvSpPr/>
            <p:nvPr/>
          </p:nvSpPr>
          <p:spPr>
            <a:xfrm rot="16200000" flipH="1" flipV="1">
              <a:off x="6065423" y="2530075"/>
              <a:ext cx="115491" cy="196335"/>
            </a:xfrm>
            <a:custGeom>
              <a:avLst/>
              <a:gdLst>
                <a:gd name="connsiteX0" fmla="*/ 80844 w 115491"/>
                <a:gd name="connsiteY0" fmla="*/ 0 h 196335"/>
                <a:gd name="connsiteX1" fmla="*/ 46197 w 115491"/>
                <a:gd name="connsiteY1" fmla="*/ 34648 h 196335"/>
                <a:gd name="connsiteX2" fmla="*/ 0 w 115491"/>
                <a:gd name="connsiteY2" fmla="*/ 34648 h 196335"/>
                <a:gd name="connsiteX3" fmla="*/ 0 w 115491"/>
                <a:gd name="connsiteY3" fmla="*/ 161688 h 196335"/>
                <a:gd name="connsiteX4" fmla="*/ 46197 w 115491"/>
                <a:gd name="connsiteY4" fmla="*/ 161688 h 196335"/>
                <a:gd name="connsiteX5" fmla="*/ 80844 w 115491"/>
                <a:gd name="connsiteY5" fmla="*/ 196336 h 196335"/>
                <a:gd name="connsiteX6" fmla="*/ 115492 w 115491"/>
                <a:gd name="connsiteY6" fmla="*/ 196336 h 196335"/>
                <a:gd name="connsiteX7" fmla="*/ 115492 w 115491"/>
                <a:gd name="connsiteY7" fmla="*/ 0 h 19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91" h="196335">
                  <a:moveTo>
                    <a:pt x="80844" y="0"/>
                  </a:moveTo>
                  <a:lnTo>
                    <a:pt x="46197" y="34648"/>
                  </a:lnTo>
                  <a:lnTo>
                    <a:pt x="0" y="34648"/>
                  </a:lnTo>
                  <a:lnTo>
                    <a:pt x="0" y="161688"/>
                  </a:lnTo>
                  <a:lnTo>
                    <a:pt x="46197" y="161688"/>
                  </a:lnTo>
                  <a:lnTo>
                    <a:pt x="80844" y="196336"/>
                  </a:lnTo>
                  <a:lnTo>
                    <a:pt x="115492" y="196336"/>
                  </a:lnTo>
                  <a:lnTo>
                    <a:pt x="115492" y="0"/>
                  </a:lnTo>
                  <a:close/>
                </a:path>
              </a:pathLst>
            </a:custGeom>
            <a:solidFill>
              <a:srgbClr val="000000"/>
            </a:solidFill>
            <a:ln w="5755" cap="flat">
              <a:noFill/>
              <a:prstDash val="solid"/>
              <a:miter/>
            </a:ln>
          </p:spPr>
          <p:txBody>
            <a:bodyPr rtlCol="0" anchor="ctr"/>
            <a:lstStyle/>
            <a:p>
              <a:endParaRPr lang="en-GB"/>
            </a:p>
          </p:txBody>
        </p:sp>
        <p:sp>
          <p:nvSpPr>
            <p:cNvPr id="37" name="Freihandform: Form 36">
              <a:extLst>
                <a:ext uri="{FF2B5EF4-FFF2-40B4-BE49-F238E27FC236}">
                  <a16:creationId xmlns:a16="http://schemas.microsoft.com/office/drawing/2014/main" id="{09457E22-8E6D-4D33-8A32-BF81C8178F97}"/>
                </a:ext>
              </a:extLst>
            </p:cNvPr>
            <p:cNvSpPr/>
            <p:nvPr/>
          </p:nvSpPr>
          <p:spPr>
            <a:xfrm rot="16200000" flipH="1" flipV="1">
              <a:off x="6030776" y="2218248"/>
              <a:ext cx="346475" cy="358024"/>
            </a:xfrm>
            <a:custGeom>
              <a:avLst/>
              <a:gdLst>
                <a:gd name="connsiteX0" fmla="*/ 259856 w 346475"/>
                <a:gd name="connsiteY0" fmla="*/ 138590 h 358024"/>
                <a:gd name="connsiteX1" fmla="*/ 207885 w 346475"/>
                <a:gd name="connsiteY1" fmla="*/ 86619 h 358024"/>
                <a:gd name="connsiteX2" fmla="*/ 259856 w 346475"/>
                <a:gd name="connsiteY2" fmla="*/ 34648 h 358024"/>
                <a:gd name="connsiteX3" fmla="*/ 311828 w 346475"/>
                <a:gd name="connsiteY3" fmla="*/ 86619 h 358024"/>
                <a:gd name="connsiteX4" fmla="*/ 259856 w 346475"/>
                <a:gd name="connsiteY4" fmla="*/ 138590 h 358024"/>
                <a:gd name="connsiteX5" fmla="*/ 277180 w 346475"/>
                <a:gd name="connsiteY5" fmla="*/ 323377 h 358024"/>
                <a:gd name="connsiteX6" fmla="*/ 265631 w 346475"/>
                <a:gd name="connsiteY6" fmla="*/ 311828 h 358024"/>
                <a:gd name="connsiteX7" fmla="*/ 277180 w 346475"/>
                <a:gd name="connsiteY7" fmla="*/ 300278 h 358024"/>
                <a:gd name="connsiteX8" fmla="*/ 288729 w 346475"/>
                <a:gd name="connsiteY8" fmla="*/ 311828 h 358024"/>
                <a:gd name="connsiteX9" fmla="*/ 277180 w 346475"/>
                <a:gd name="connsiteY9" fmla="*/ 323377 h 358024"/>
                <a:gd name="connsiteX10" fmla="*/ 167463 w 346475"/>
                <a:gd name="connsiteY10" fmla="*/ 161688 h 358024"/>
                <a:gd name="connsiteX11" fmla="*/ 183054 w 346475"/>
                <a:gd name="connsiteY11" fmla="*/ 126463 h 358024"/>
                <a:gd name="connsiteX12" fmla="*/ 216547 w 346475"/>
                <a:gd name="connsiteY12" fmla="*/ 161688 h 358024"/>
                <a:gd name="connsiteX13" fmla="*/ 167463 w 346475"/>
                <a:gd name="connsiteY13" fmla="*/ 161688 h 358024"/>
                <a:gd name="connsiteX14" fmla="*/ 98168 w 346475"/>
                <a:gd name="connsiteY14" fmla="*/ 161688 h 358024"/>
                <a:gd name="connsiteX15" fmla="*/ 46197 w 346475"/>
                <a:gd name="connsiteY15" fmla="*/ 109717 h 358024"/>
                <a:gd name="connsiteX16" fmla="*/ 98168 w 346475"/>
                <a:gd name="connsiteY16" fmla="*/ 57746 h 358024"/>
                <a:gd name="connsiteX17" fmla="*/ 150139 w 346475"/>
                <a:gd name="connsiteY17" fmla="*/ 109717 h 358024"/>
                <a:gd name="connsiteX18" fmla="*/ 98168 w 346475"/>
                <a:gd name="connsiteY18" fmla="*/ 161688 h 358024"/>
                <a:gd name="connsiteX19" fmla="*/ 302588 w 346475"/>
                <a:gd name="connsiteY19" fmla="*/ 161688 h 358024"/>
                <a:gd name="connsiteX20" fmla="*/ 346475 w 346475"/>
                <a:gd name="connsiteY20" fmla="*/ 86619 h 358024"/>
                <a:gd name="connsiteX21" fmla="*/ 259856 w 346475"/>
                <a:gd name="connsiteY21" fmla="*/ 0 h 358024"/>
                <a:gd name="connsiteX22" fmla="*/ 174970 w 346475"/>
                <a:gd name="connsiteY22" fmla="*/ 69872 h 358024"/>
                <a:gd name="connsiteX23" fmla="*/ 98168 w 346475"/>
                <a:gd name="connsiteY23" fmla="*/ 23098 h 358024"/>
                <a:gd name="connsiteX24" fmla="*/ 11549 w 346475"/>
                <a:gd name="connsiteY24" fmla="*/ 109717 h 358024"/>
                <a:gd name="connsiteX25" fmla="*/ 46197 w 346475"/>
                <a:gd name="connsiteY25" fmla="*/ 179012 h 358024"/>
                <a:gd name="connsiteX26" fmla="*/ 46197 w 346475"/>
                <a:gd name="connsiteY26" fmla="*/ 196336 h 358024"/>
                <a:gd name="connsiteX27" fmla="*/ 34648 w 346475"/>
                <a:gd name="connsiteY27" fmla="*/ 196336 h 358024"/>
                <a:gd name="connsiteX28" fmla="*/ 23098 w 346475"/>
                <a:gd name="connsiteY28" fmla="*/ 184787 h 358024"/>
                <a:gd name="connsiteX29" fmla="*/ 0 w 346475"/>
                <a:gd name="connsiteY29" fmla="*/ 184787 h 358024"/>
                <a:gd name="connsiteX30" fmla="*/ 0 w 346475"/>
                <a:gd name="connsiteY30" fmla="*/ 242533 h 358024"/>
                <a:gd name="connsiteX31" fmla="*/ 23098 w 346475"/>
                <a:gd name="connsiteY31" fmla="*/ 242533 h 358024"/>
                <a:gd name="connsiteX32" fmla="*/ 34648 w 346475"/>
                <a:gd name="connsiteY32" fmla="*/ 230983 h 358024"/>
                <a:gd name="connsiteX33" fmla="*/ 46197 w 346475"/>
                <a:gd name="connsiteY33" fmla="*/ 230983 h 358024"/>
                <a:gd name="connsiteX34" fmla="*/ 46197 w 346475"/>
                <a:gd name="connsiteY34" fmla="*/ 334926 h 358024"/>
                <a:gd name="connsiteX35" fmla="*/ 69295 w 346475"/>
                <a:gd name="connsiteY35" fmla="*/ 358024 h 358024"/>
                <a:gd name="connsiteX36" fmla="*/ 300278 w 346475"/>
                <a:gd name="connsiteY36" fmla="*/ 358024 h 358024"/>
                <a:gd name="connsiteX37" fmla="*/ 323377 w 346475"/>
                <a:gd name="connsiteY37" fmla="*/ 334926 h 358024"/>
                <a:gd name="connsiteX38" fmla="*/ 323377 w 346475"/>
                <a:gd name="connsiteY38" fmla="*/ 184787 h 358024"/>
                <a:gd name="connsiteX39" fmla="*/ 302588 w 346475"/>
                <a:gd name="connsiteY39" fmla="*/ 161688 h 35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475" h="358024">
                  <a:moveTo>
                    <a:pt x="259856" y="138590"/>
                  </a:moveTo>
                  <a:cubicBezTo>
                    <a:pt x="230983" y="138590"/>
                    <a:pt x="207885" y="115492"/>
                    <a:pt x="207885" y="86619"/>
                  </a:cubicBezTo>
                  <a:cubicBezTo>
                    <a:pt x="207885" y="57746"/>
                    <a:pt x="230983" y="34648"/>
                    <a:pt x="259856" y="34648"/>
                  </a:cubicBezTo>
                  <a:cubicBezTo>
                    <a:pt x="288729" y="34648"/>
                    <a:pt x="311828" y="57746"/>
                    <a:pt x="311828" y="86619"/>
                  </a:cubicBezTo>
                  <a:cubicBezTo>
                    <a:pt x="311828" y="115492"/>
                    <a:pt x="288729" y="138590"/>
                    <a:pt x="259856" y="138590"/>
                  </a:cubicBezTo>
                  <a:close/>
                  <a:moveTo>
                    <a:pt x="277180" y="323377"/>
                  </a:moveTo>
                  <a:cubicBezTo>
                    <a:pt x="270828" y="323377"/>
                    <a:pt x="265631" y="318180"/>
                    <a:pt x="265631" y="311828"/>
                  </a:cubicBezTo>
                  <a:cubicBezTo>
                    <a:pt x="265631" y="305475"/>
                    <a:pt x="270828" y="300278"/>
                    <a:pt x="277180" y="300278"/>
                  </a:cubicBezTo>
                  <a:cubicBezTo>
                    <a:pt x="283532" y="300278"/>
                    <a:pt x="288729" y="305475"/>
                    <a:pt x="288729" y="311828"/>
                  </a:cubicBezTo>
                  <a:cubicBezTo>
                    <a:pt x="288729" y="318180"/>
                    <a:pt x="283532" y="323377"/>
                    <a:pt x="277180" y="323377"/>
                  </a:cubicBezTo>
                  <a:close/>
                  <a:moveTo>
                    <a:pt x="167463" y="161688"/>
                  </a:moveTo>
                  <a:cubicBezTo>
                    <a:pt x="174970" y="151294"/>
                    <a:pt x="180744" y="139745"/>
                    <a:pt x="183054" y="126463"/>
                  </a:cubicBezTo>
                  <a:cubicBezTo>
                    <a:pt x="190561" y="140900"/>
                    <a:pt x="202688" y="153026"/>
                    <a:pt x="216547" y="161688"/>
                  </a:cubicBezTo>
                  <a:lnTo>
                    <a:pt x="167463" y="161688"/>
                  </a:lnTo>
                  <a:close/>
                  <a:moveTo>
                    <a:pt x="98168" y="161688"/>
                  </a:moveTo>
                  <a:cubicBezTo>
                    <a:pt x="69295" y="161688"/>
                    <a:pt x="46197" y="138590"/>
                    <a:pt x="46197" y="109717"/>
                  </a:cubicBezTo>
                  <a:cubicBezTo>
                    <a:pt x="46197" y="80844"/>
                    <a:pt x="69295" y="57746"/>
                    <a:pt x="98168" y="57746"/>
                  </a:cubicBezTo>
                  <a:cubicBezTo>
                    <a:pt x="127041" y="57746"/>
                    <a:pt x="150139" y="80844"/>
                    <a:pt x="150139" y="109717"/>
                  </a:cubicBezTo>
                  <a:cubicBezTo>
                    <a:pt x="150139" y="138590"/>
                    <a:pt x="127041" y="161688"/>
                    <a:pt x="98168" y="161688"/>
                  </a:cubicBezTo>
                  <a:close/>
                  <a:moveTo>
                    <a:pt x="302588" y="161688"/>
                  </a:moveTo>
                  <a:cubicBezTo>
                    <a:pt x="328574" y="146674"/>
                    <a:pt x="346475" y="118956"/>
                    <a:pt x="346475" y="86619"/>
                  </a:cubicBezTo>
                  <a:cubicBezTo>
                    <a:pt x="346475" y="38690"/>
                    <a:pt x="307785" y="0"/>
                    <a:pt x="259856" y="0"/>
                  </a:cubicBezTo>
                  <a:cubicBezTo>
                    <a:pt x="217702" y="0"/>
                    <a:pt x="183054" y="30028"/>
                    <a:pt x="174970" y="69872"/>
                  </a:cubicBezTo>
                  <a:cubicBezTo>
                    <a:pt x="160533" y="42154"/>
                    <a:pt x="131661" y="23098"/>
                    <a:pt x="98168" y="23098"/>
                  </a:cubicBezTo>
                  <a:cubicBezTo>
                    <a:pt x="50239" y="23098"/>
                    <a:pt x="11549" y="61788"/>
                    <a:pt x="11549" y="109717"/>
                  </a:cubicBezTo>
                  <a:cubicBezTo>
                    <a:pt x="11549" y="138013"/>
                    <a:pt x="25408" y="162843"/>
                    <a:pt x="46197" y="179012"/>
                  </a:cubicBezTo>
                  <a:lnTo>
                    <a:pt x="46197" y="196336"/>
                  </a:lnTo>
                  <a:lnTo>
                    <a:pt x="34648" y="196336"/>
                  </a:lnTo>
                  <a:lnTo>
                    <a:pt x="23098" y="184787"/>
                  </a:lnTo>
                  <a:lnTo>
                    <a:pt x="0" y="184787"/>
                  </a:lnTo>
                  <a:lnTo>
                    <a:pt x="0" y="242533"/>
                  </a:lnTo>
                  <a:lnTo>
                    <a:pt x="23098" y="242533"/>
                  </a:lnTo>
                  <a:lnTo>
                    <a:pt x="34648" y="230983"/>
                  </a:lnTo>
                  <a:lnTo>
                    <a:pt x="46197" y="230983"/>
                  </a:lnTo>
                  <a:lnTo>
                    <a:pt x="46197" y="334926"/>
                  </a:lnTo>
                  <a:cubicBezTo>
                    <a:pt x="46197" y="347630"/>
                    <a:pt x="56591" y="358024"/>
                    <a:pt x="69295" y="358024"/>
                  </a:cubicBezTo>
                  <a:lnTo>
                    <a:pt x="300278" y="358024"/>
                  </a:lnTo>
                  <a:cubicBezTo>
                    <a:pt x="312982" y="358024"/>
                    <a:pt x="323377" y="347630"/>
                    <a:pt x="323377" y="334926"/>
                  </a:cubicBezTo>
                  <a:lnTo>
                    <a:pt x="323377" y="184787"/>
                  </a:lnTo>
                  <a:cubicBezTo>
                    <a:pt x="323377" y="172660"/>
                    <a:pt x="314137" y="162843"/>
                    <a:pt x="302588" y="161688"/>
                  </a:cubicBezTo>
                  <a:close/>
                </a:path>
              </a:pathLst>
            </a:custGeom>
            <a:solidFill>
              <a:srgbClr val="000000"/>
            </a:solidFill>
            <a:ln w="5755" cap="flat">
              <a:noFill/>
              <a:prstDash val="solid"/>
              <a:miter/>
            </a:ln>
          </p:spPr>
          <p:txBody>
            <a:bodyPr rtlCol="0" anchor="ctr"/>
            <a:lstStyle/>
            <a:p>
              <a:endParaRPr lang="en-GB"/>
            </a:p>
          </p:txBody>
        </p:sp>
      </p:grpSp>
      <p:sp>
        <p:nvSpPr>
          <p:cNvPr id="38" name="Rechteck 37">
            <a:extLst>
              <a:ext uri="{FF2B5EF4-FFF2-40B4-BE49-F238E27FC236}">
                <a16:creationId xmlns:a16="http://schemas.microsoft.com/office/drawing/2014/main" id="{6087B3F1-7D4B-4456-B7D7-648C7FDBEE9D}"/>
              </a:ext>
            </a:extLst>
          </p:cNvPr>
          <p:cNvSpPr/>
          <p:nvPr/>
        </p:nvSpPr>
        <p:spPr bwMode="auto">
          <a:xfrm>
            <a:off x="7464152" y="1730549"/>
            <a:ext cx="1619452" cy="1556296"/>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Tree>
    <p:extLst>
      <p:ext uri="{BB962C8B-B14F-4D97-AF65-F5344CB8AC3E}">
        <p14:creationId xmlns:p14="http://schemas.microsoft.com/office/powerpoint/2010/main" val="2831621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fill="remove" display="0">
                  <p:stCondLst>
                    <p:cond delay="indefinite"/>
                  </p:stCondLst>
                </p:cTn>
                <p:tgtEl>
                  <p:spTgt spid="4"/>
                </p:tgtEl>
              </p:cMediaNode>
            </p:video>
          </p:childTnLst>
        </p:cTn>
      </p:par>
    </p:tnLst>
    <p:bldLst>
      <p:bldP spid="24" grpId="0" animBg="1"/>
      <p:bldP spid="26" grpId="0" animBg="1"/>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BA8F316-0C3F-402B-B4C1-34FC37B15E9C}"/>
              </a:ext>
            </a:extLst>
          </p:cNvPr>
          <p:cNvSpPr>
            <a:spLocks noGrp="1"/>
          </p:cNvSpPr>
          <p:nvPr>
            <p:ph type="body" idx="1"/>
          </p:nvPr>
        </p:nvSpPr>
        <p:spPr/>
        <p:txBody>
          <a:bodyPr/>
          <a:lstStyle/>
          <a:p>
            <a:r>
              <a:rPr lang="de-DE" dirty="0"/>
              <a:t>Kennt die Dynamik</a:t>
            </a:r>
          </a:p>
        </p:txBody>
      </p:sp>
      <p:pic>
        <p:nvPicPr>
          <p:cNvPr id="10" name="Inhaltsplatzhalter 9">
            <a:extLst>
              <a:ext uri="{FF2B5EF4-FFF2-40B4-BE49-F238E27FC236}">
                <a16:creationId xmlns:a16="http://schemas.microsoft.com/office/drawing/2014/main" id="{A1EE0425-13CB-44B6-8B44-32AF25965BD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9258" y="2203008"/>
            <a:ext cx="5047071" cy="3895022"/>
          </a:xfrm>
        </p:spPr>
      </p:pic>
      <p:sp>
        <p:nvSpPr>
          <p:cNvPr id="5" name="Textplatzhalter 4">
            <a:extLst>
              <a:ext uri="{FF2B5EF4-FFF2-40B4-BE49-F238E27FC236}">
                <a16:creationId xmlns:a16="http://schemas.microsoft.com/office/drawing/2014/main" id="{3EB717AB-3A2F-4BDE-84D7-29CCF3BAF2F1}"/>
              </a:ext>
            </a:extLst>
          </p:cNvPr>
          <p:cNvSpPr>
            <a:spLocks noGrp="1"/>
          </p:cNvSpPr>
          <p:nvPr>
            <p:ph type="body" sz="quarter" idx="3"/>
          </p:nvPr>
        </p:nvSpPr>
        <p:spPr/>
        <p:txBody>
          <a:bodyPr/>
          <a:lstStyle/>
          <a:p>
            <a:r>
              <a:rPr lang="de-DE" dirty="0"/>
              <a:t>Kennt die Dynamik nicht</a:t>
            </a:r>
          </a:p>
        </p:txBody>
      </p:sp>
      <p:pic>
        <p:nvPicPr>
          <p:cNvPr id="8" name="Inhaltsplatzhalter 7">
            <a:extLst>
              <a:ext uri="{FF2B5EF4-FFF2-40B4-BE49-F238E27FC236}">
                <a16:creationId xmlns:a16="http://schemas.microsoft.com/office/drawing/2014/main" id="{20C7EBEC-766D-4CC0-AAAD-EEB6CFEEADA5}"/>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364083" y="2203008"/>
            <a:ext cx="5047071" cy="3895022"/>
          </a:xfrm>
        </p:spPr>
      </p:pic>
      <p:sp>
        <p:nvSpPr>
          <p:cNvPr id="7" name="Titel 1">
            <a:extLst>
              <a:ext uri="{FF2B5EF4-FFF2-40B4-BE49-F238E27FC236}">
                <a16:creationId xmlns:a16="http://schemas.microsoft.com/office/drawing/2014/main" id="{CEE2118A-6762-4D39-A747-177437845FA6}"/>
              </a:ext>
            </a:extLst>
          </p:cNvPr>
          <p:cNvSpPr>
            <a:spLocks noGrp="1"/>
          </p:cNvSpPr>
          <p:nvPr>
            <p:ph type="title"/>
          </p:nvPr>
        </p:nvSpPr>
        <p:spPr>
          <a:xfrm>
            <a:off x="2" y="-20638"/>
            <a:ext cx="12189884" cy="561976"/>
          </a:xfrm>
        </p:spPr>
        <p:txBody>
          <a:bodyPr/>
          <a:lstStyle/>
          <a:p>
            <a:r>
              <a:rPr lang="de-DE" dirty="0"/>
              <a:t>Kennt der Regler die Dynamik (Sprung) des Zuflusses?</a:t>
            </a:r>
          </a:p>
        </p:txBody>
      </p:sp>
    </p:spTree>
    <p:extLst>
      <p:ext uri="{BB962C8B-B14F-4D97-AF65-F5344CB8AC3E}">
        <p14:creationId xmlns:p14="http://schemas.microsoft.com/office/powerpoint/2010/main" val="1534981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hteck: abgerundete Ecken 144">
            <a:extLst>
              <a:ext uri="{FF2B5EF4-FFF2-40B4-BE49-F238E27FC236}">
                <a16:creationId xmlns:a16="http://schemas.microsoft.com/office/drawing/2014/main" id="{F995F6E4-91C2-4897-BCC3-88D532EFBA89}"/>
              </a:ext>
            </a:extLst>
          </p:cNvPr>
          <p:cNvSpPr/>
          <p:nvPr/>
        </p:nvSpPr>
        <p:spPr bwMode="auto">
          <a:xfrm>
            <a:off x="1023181" y="2896692"/>
            <a:ext cx="2520280" cy="1383703"/>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bg1"/>
                </a:solidFill>
                <a:effectLst/>
                <a:latin typeface="+mn-lt"/>
                <a:cs typeface="DejaVu Sans" charset="0"/>
              </a:rPr>
              <a:t>Fließband</a:t>
            </a:r>
          </a:p>
        </p:txBody>
      </p:sp>
      <p:pic>
        <p:nvPicPr>
          <p:cNvPr id="132" name="Inhaltsplatzhalter 4" descr="Ein Bild, das Text enthält.&#10;&#10;Automatisch generierte Beschreibung">
            <a:extLst>
              <a:ext uri="{FF2B5EF4-FFF2-40B4-BE49-F238E27FC236}">
                <a16:creationId xmlns:a16="http://schemas.microsoft.com/office/drawing/2014/main" id="{590D4F1F-9E8E-4C79-84D1-115048F2676A}"/>
              </a:ext>
            </a:extLst>
          </p:cNvPr>
          <p:cNvPicPr>
            <a:picLocks noChangeAspect="1"/>
          </p:cNvPicPr>
          <p:nvPr/>
        </p:nvPicPr>
        <p:blipFill rotWithShape="1">
          <a:blip r:embed="rId3">
            <a:extLst>
              <a:ext uri="{28A0092B-C50C-407E-A947-70E740481C1C}">
                <a14:useLocalDpi xmlns:a14="http://schemas.microsoft.com/office/drawing/2010/main" val="0"/>
              </a:ext>
            </a:extLst>
          </a:blip>
          <a:srcRect r="30011"/>
          <a:stretch/>
        </p:blipFill>
        <p:spPr bwMode="auto">
          <a:xfrm>
            <a:off x="3419123" y="1598924"/>
            <a:ext cx="3744416"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Rechteck 132">
            <a:extLst>
              <a:ext uri="{FF2B5EF4-FFF2-40B4-BE49-F238E27FC236}">
                <a16:creationId xmlns:a16="http://schemas.microsoft.com/office/drawing/2014/main" id="{176BFAE4-9D52-4778-B21F-B57FF4D6DDC1}"/>
              </a:ext>
            </a:extLst>
          </p:cNvPr>
          <p:cNvSpPr/>
          <p:nvPr/>
        </p:nvSpPr>
        <p:spPr bwMode="auto">
          <a:xfrm>
            <a:off x="5794378" y="1816774"/>
            <a:ext cx="792088" cy="9167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effectLst/>
              <a:latin typeface="Times New Roman" pitchFamily="16" charset="0"/>
              <a:cs typeface="DejaVu Sans" charset="0"/>
            </a:endParaRPr>
          </a:p>
        </p:txBody>
      </p:sp>
      <p:grpSp>
        <p:nvGrpSpPr>
          <p:cNvPr id="127" name="Gruppieren 126">
            <a:extLst>
              <a:ext uri="{FF2B5EF4-FFF2-40B4-BE49-F238E27FC236}">
                <a16:creationId xmlns:a16="http://schemas.microsoft.com/office/drawing/2014/main" id="{297A71A3-E6C2-47D0-AE12-6FB675B6A6B8}"/>
              </a:ext>
            </a:extLst>
          </p:cNvPr>
          <p:cNvGrpSpPr/>
          <p:nvPr/>
        </p:nvGrpSpPr>
        <p:grpSpPr>
          <a:xfrm rot="10800000" flipV="1">
            <a:off x="2534542" y="2032247"/>
            <a:ext cx="554360" cy="1108720"/>
            <a:chOff x="5076096" y="1627032"/>
            <a:chExt cx="554360" cy="1108720"/>
          </a:xfrm>
        </p:grpSpPr>
        <p:sp>
          <p:nvSpPr>
            <p:cNvPr id="130" name="Gleichschenkliges Dreieck 129">
              <a:extLst>
                <a:ext uri="{FF2B5EF4-FFF2-40B4-BE49-F238E27FC236}">
                  <a16:creationId xmlns:a16="http://schemas.microsoft.com/office/drawing/2014/main" id="{8B9B85C3-FBFA-470F-8EEA-AEDCDA22D42C}"/>
                </a:ext>
              </a:extLst>
            </p:cNvPr>
            <p:cNvSpPr/>
            <p:nvPr/>
          </p:nvSpPr>
          <p:spPr bwMode="auto">
            <a:xfrm>
              <a:off x="5292080" y="1940950"/>
              <a:ext cx="252275" cy="794802"/>
            </a:xfrm>
            <a:prstGeom prst="triangle">
              <a:avLst/>
            </a:prstGeom>
            <a:solidFill>
              <a:srgbClr val="E3EE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bg2"/>
                </a:solidFill>
                <a:effectLst/>
                <a:latin typeface="Helvetica" pitchFamily="34" charset="0"/>
              </a:endParaRPr>
            </a:p>
          </p:txBody>
        </p:sp>
        <p:pic>
          <p:nvPicPr>
            <p:cNvPr id="131" name="Grafik 130" descr="Videokamera">
              <a:extLst>
                <a:ext uri="{FF2B5EF4-FFF2-40B4-BE49-F238E27FC236}">
                  <a16:creationId xmlns:a16="http://schemas.microsoft.com/office/drawing/2014/main" id="{2D38411F-40AD-42E1-BCD1-2C41301CA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a:off x="5076096" y="1627032"/>
              <a:ext cx="554360" cy="554360"/>
            </a:xfrm>
            <a:prstGeom prst="rect">
              <a:avLst/>
            </a:prstGeom>
          </p:spPr>
        </p:pic>
      </p:grpSp>
      <p:sp>
        <p:nvSpPr>
          <p:cNvPr id="2" name="Titel 1">
            <a:extLst>
              <a:ext uri="{FF2B5EF4-FFF2-40B4-BE49-F238E27FC236}">
                <a16:creationId xmlns:a16="http://schemas.microsoft.com/office/drawing/2014/main" id="{3496BC53-DF29-4F00-B595-9D17F716C0EE}"/>
              </a:ext>
            </a:extLst>
          </p:cNvPr>
          <p:cNvSpPr>
            <a:spLocks noGrp="1"/>
          </p:cNvSpPr>
          <p:nvPr>
            <p:ph type="title"/>
          </p:nvPr>
        </p:nvSpPr>
        <p:spPr/>
        <p:txBody>
          <a:bodyPr/>
          <a:lstStyle/>
          <a:p>
            <a:r>
              <a:rPr lang="de-DE" dirty="0"/>
              <a:t>Optischer Sortierer mit Rückführung</a:t>
            </a:r>
          </a:p>
        </p:txBody>
      </p:sp>
      <p:cxnSp>
        <p:nvCxnSpPr>
          <p:cNvPr id="17" name="Verbinder: gewinkelt 16">
            <a:extLst>
              <a:ext uri="{FF2B5EF4-FFF2-40B4-BE49-F238E27FC236}">
                <a16:creationId xmlns:a16="http://schemas.microsoft.com/office/drawing/2014/main" id="{EF47855B-A489-465C-8841-A6EE11DA95A2}"/>
              </a:ext>
            </a:extLst>
          </p:cNvPr>
          <p:cNvCxnSpPr>
            <a:cxnSpLocks/>
            <a:endCxn id="145" idx="2"/>
          </p:cNvCxnSpPr>
          <p:nvPr/>
        </p:nvCxnSpPr>
        <p:spPr bwMode="auto">
          <a:xfrm rot="10800000" flipV="1">
            <a:off x="2283322" y="4276517"/>
            <a:ext cx="4891709" cy="3877"/>
          </a:xfrm>
          <a:prstGeom prst="bentConnector4">
            <a:avLst>
              <a:gd name="adj1" fmla="val -5579"/>
              <a:gd name="adj2" fmla="val 32809028"/>
            </a:avLst>
          </a:prstGeom>
          <a:noFill/>
          <a:ln w="28575" cap="flat" cmpd="sng" algn="ctr">
            <a:solidFill>
              <a:schemeClr val="tx1"/>
            </a:solidFill>
            <a:prstDash val="solid"/>
            <a:round/>
            <a:headEnd type="none" w="med" len="med"/>
            <a:tailEnd type="triangle"/>
          </a:ln>
          <a:effectLst/>
        </p:spPr>
      </p:cxnSp>
      <p:cxnSp>
        <p:nvCxnSpPr>
          <p:cNvPr id="25" name="Verbinder: gewinkelt 24">
            <a:extLst>
              <a:ext uri="{FF2B5EF4-FFF2-40B4-BE49-F238E27FC236}">
                <a16:creationId xmlns:a16="http://schemas.microsoft.com/office/drawing/2014/main" id="{7F2C59FE-3A8B-47C8-9CF2-5B9B2B484871}"/>
              </a:ext>
            </a:extLst>
          </p:cNvPr>
          <p:cNvCxnSpPr>
            <a:cxnSpLocks/>
            <a:endCxn id="145" idx="0"/>
          </p:cNvCxnSpPr>
          <p:nvPr/>
        </p:nvCxnSpPr>
        <p:spPr bwMode="auto">
          <a:xfrm rot="10800000">
            <a:off x="2283322" y="2896692"/>
            <a:ext cx="4891709" cy="15446"/>
          </a:xfrm>
          <a:prstGeom prst="bentConnector4">
            <a:avLst>
              <a:gd name="adj1" fmla="val -5578"/>
              <a:gd name="adj2" fmla="val 9618704"/>
            </a:avLst>
          </a:prstGeom>
          <a:noFill/>
          <a:ln w="28575" cap="flat" cmpd="sng" algn="ctr">
            <a:solidFill>
              <a:schemeClr val="tx1"/>
            </a:solidFill>
            <a:prstDash val="solid"/>
            <a:round/>
            <a:headEnd type="none" w="med" len="med"/>
            <a:tailEnd type="triangle"/>
          </a:ln>
          <a:effectLst/>
        </p:spPr>
      </p:cxnSp>
      <p:cxnSp>
        <p:nvCxnSpPr>
          <p:cNvPr id="27" name="Gerade Verbindung mit Pfeil 26">
            <a:extLst>
              <a:ext uri="{FF2B5EF4-FFF2-40B4-BE49-F238E27FC236}">
                <a16:creationId xmlns:a16="http://schemas.microsoft.com/office/drawing/2014/main" id="{B8735FB9-0013-454B-BB6A-B71D181917D1}"/>
              </a:ext>
            </a:extLst>
          </p:cNvPr>
          <p:cNvCxnSpPr>
            <a:cxnSpLocks/>
            <a:endCxn id="41" idx="1"/>
          </p:cNvCxnSpPr>
          <p:nvPr/>
        </p:nvCxnSpPr>
        <p:spPr bwMode="auto">
          <a:xfrm>
            <a:off x="7163539" y="3857382"/>
            <a:ext cx="792198" cy="345777"/>
          </a:xfrm>
          <a:prstGeom prst="straightConnector1">
            <a:avLst/>
          </a:prstGeom>
          <a:ln w="28575">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a:extLst>
              <a:ext uri="{FF2B5EF4-FFF2-40B4-BE49-F238E27FC236}">
                <a16:creationId xmlns:a16="http://schemas.microsoft.com/office/drawing/2014/main" id="{FF28B37A-A6E4-4CD9-BA8E-5EF991F5E87C}"/>
              </a:ext>
            </a:extLst>
          </p:cNvPr>
          <p:cNvCxnSpPr>
            <a:cxnSpLocks/>
            <a:endCxn id="39" idx="1"/>
          </p:cNvCxnSpPr>
          <p:nvPr/>
        </p:nvCxnSpPr>
        <p:spPr bwMode="auto">
          <a:xfrm flipV="1">
            <a:off x="7163539" y="3170685"/>
            <a:ext cx="792198" cy="196814"/>
          </a:xfrm>
          <a:prstGeom prst="straightConnector1">
            <a:avLst/>
          </a:prstGeom>
          <a:ln w="28575">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3" name="Gerade Verbindung mit Pfeil 28">
            <a:extLst>
              <a:ext uri="{FF2B5EF4-FFF2-40B4-BE49-F238E27FC236}">
                <a16:creationId xmlns:a16="http://schemas.microsoft.com/office/drawing/2014/main" id="{6D186CF0-3DDA-4BB9-A1B4-2C97DD98486C}"/>
              </a:ext>
            </a:extLst>
          </p:cNvPr>
          <p:cNvCxnSpPr>
            <a:cxnSpLocks/>
            <a:stCxn id="49" idx="4"/>
          </p:cNvCxnSpPr>
          <p:nvPr/>
        </p:nvCxnSpPr>
        <p:spPr bwMode="auto">
          <a:xfrm rot="16200000" flipH="1">
            <a:off x="4545882" y="2807623"/>
            <a:ext cx="1824566" cy="558121"/>
          </a:xfrm>
          <a:prstGeom prst="bentConnector3">
            <a:avLst>
              <a:gd name="adj1" fmla="val 99589"/>
            </a:avLst>
          </a:prstGeom>
          <a:noFill/>
          <a:ln w="28575" cap="flat" cmpd="sng" algn="ctr">
            <a:solidFill>
              <a:srgbClr val="0070C0"/>
            </a:solidFill>
            <a:prstDash val="dash"/>
            <a:round/>
            <a:headEnd type="none" w="med" len="med"/>
            <a:tailEnd type="triangle"/>
          </a:ln>
          <a:effectLst/>
        </p:spPr>
      </p:cxnSp>
      <p:cxnSp>
        <p:nvCxnSpPr>
          <p:cNvPr id="57" name="Gerade Verbindung mit Pfeil 28">
            <a:extLst>
              <a:ext uri="{FF2B5EF4-FFF2-40B4-BE49-F238E27FC236}">
                <a16:creationId xmlns:a16="http://schemas.microsoft.com/office/drawing/2014/main" id="{5A504BBE-8169-434E-A89C-E113DA8B2EDD}"/>
              </a:ext>
            </a:extLst>
          </p:cNvPr>
          <p:cNvCxnSpPr>
            <a:cxnSpLocks/>
            <a:stCxn id="49" idx="5"/>
          </p:cNvCxnSpPr>
          <p:nvPr/>
        </p:nvCxnSpPr>
        <p:spPr bwMode="auto">
          <a:xfrm>
            <a:off x="5647076" y="2092006"/>
            <a:ext cx="0" cy="1120970"/>
          </a:xfrm>
          <a:prstGeom prst="straightConnector1">
            <a:avLst/>
          </a:prstGeom>
          <a:noFill/>
          <a:ln w="28575" cap="flat" cmpd="sng" algn="ctr">
            <a:solidFill>
              <a:srgbClr val="0070C0"/>
            </a:solidFill>
            <a:prstDash val="dash"/>
            <a:round/>
            <a:headEnd type="none" w="med" len="med"/>
            <a:tailEnd type="triangle"/>
          </a:ln>
          <a:effectLst/>
        </p:spPr>
      </p:cxnSp>
      <p:grpSp>
        <p:nvGrpSpPr>
          <p:cNvPr id="60" name="Gruppieren 59">
            <a:extLst>
              <a:ext uri="{FF2B5EF4-FFF2-40B4-BE49-F238E27FC236}">
                <a16:creationId xmlns:a16="http://schemas.microsoft.com/office/drawing/2014/main" id="{61A7277A-00AD-4E8E-8C56-D1CC4AF914E5}"/>
              </a:ext>
            </a:extLst>
          </p:cNvPr>
          <p:cNvGrpSpPr/>
          <p:nvPr/>
        </p:nvGrpSpPr>
        <p:grpSpPr>
          <a:xfrm>
            <a:off x="8718104" y="1439068"/>
            <a:ext cx="2426349" cy="584775"/>
            <a:chOff x="264982" y="5733266"/>
            <a:chExt cx="2218786" cy="584775"/>
          </a:xfrm>
        </p:grpSpPr>
        <p:grpSp>
          <p:nvGrpSpPr>
            <p:cNvPr id="61" name="Gruppieren 60">
              <a:extLst>
                <a:ext uri="{FF2B5EF4-FFF2-40B4-BE49-F238E27FC236}">
                  <a16:creationId xmlns:a16="http://schemas.microsoft.com/office/drawing/2014/main" id="{5B78A5C4-DA07-49C6-AB65-6FB9C8D13FD6}"/>
                </a:ext>
              </a:extLst>
            </p:cNvPr>
            <p:cNvGrpSpPr/>
            <p:nvPr/>
          </p:nvGrpSpPr>
          <p:grpSpPr>
            <a:xfrm>
              <a:off x="264982" y="5733266"/>
              <a:ext cx="2067694" cy="584775"/>
              <a:chOff x="264982" y="5733266"/>
              <a:chExt cx="2067694" cy="584775"/>
            </a:xfrm>
          </p:grpSpPr>
          <p:cxnSp>
            <p:nvCxnSpPr>
              <p:cNvPr id="63" name="Gerade Verbindung mit Pfeil 62">
                <a:extLst>
                  <a:ext uri="{FF2B5EF4-FFF2-40B4-BE49-F238E27FC236}">
                    <a16:creationId xmlns:a16="http://schemas.microsoft.com/office/drawing/2014/main" id="{40F68420-11F8-4E42-84F2-433BF46FF6AD}"/>
                  </a:ext>
                </a:extLst>
              </p:cNvPr>
              <p:cNvCxnSpPr>
                <a:cxnSpLocks/>
              </p:cNvCxnSpPr>
              <p:nvPr/>
            </p:nvCxnSpPr>
            <p:spPr bwMode="auto">
              <a:xfrm>
                <a:off x="1828620" y="5901811"/>
                <a:ext cx="504056" cy="0"/>
              </a:xfrm>
              <a:prstGeom prst="straightConnector1">
                <a:avLst/>
              </a:prstGeom>
              <a:noFill/>
              <a:ln w="28575" cap="flat" cmpd="sng" algn="ctr">
                <a:solidFill>
                  <a:schemeClr val="tx1"/>
                </a:solidFill>
                <a:prstDash val="solid"/>
                <a:round/>
                <a:headEnd type="none" w="med" len="med"/>
                <a:tailEnd type="triangle"/>
              </a:ln>
              <a:effectLst/>
            </p:spPr>
          </p:cxnSp>
          <p:sp>
            <p:nvSpPr>
              <p:cNvPr id="64" name="Textfeld 63">
                <a:extLst>
                  <a:ext uri="{FF2B5EF4-FFF2-40B4-BE49-F238E27FC236}">
                    <a16:creationId xmlns:a16="http://schemas.microsoft.com/office/drawing/2014/main" id="{7039E5C0-35AC-491C-9B00-09B5E1D8B660}"/>
                  </a:ext>
                </a:extLst>
              </p:cNvPr>
              <p:cNvSpPr txBox="1"/>
              <p:nvPr/>
            </p:nvSpPr>
            <p:spPr>
              <a:xfrm>
                <a:off x="264982" y="5733266"/>
                <a:ext cx="1684784" cy="584775"/>
              </a:xfrm>
              <a:prstGeom prst="rect">
                <a:avLst/>
              </a:prstGeom>
              <a:noFill/>
            </p:spPr>
            <p:txBody>
              <a:bodyPr wrap="square" rtlCol="0">
                <a:spAutoFit/>
              </a:bodyPr>
              <a:lstStyle/>
              <a:p>
                <a:r>
                  <a:rPr lang="de-DE" sz="1600" dirty="0">
                    <a:solidFill>
                      <a:sysClr val="windowText" lastClr="000000"/>
                    </a:solidFill>
                    <a:latin typeface="+mn-lt"/>
                  </a:rPr>
                  <a:t>Materialfluss</a:t>
                </a:r>
              </a:p>
              <a:p>
                <a:r>
                  <a:rPr lang="de-DE" sz="1600" dirty="0">
                    <a:solidFill>
                      <a:srgbClr val="0070C0"/>
                    </a:solidFill>
                    <a:latin typeface="+mn-lt"/>
                  </a:rPr>
                  <a:t>Informationsfluss</a:t>
                </a:r>
                <a:endParaRPr lang="de-DE" sz="1400" dirty="0">
                  <a:solidFill>
                    <a:srgbClr val="0070C0"/>
                  </a:solidFill>
                  <a:latin typeface="+mn-lt"/>
                </a:endParaRPr>
              </a:p>
            </p:txBody>
          </p:sp>
          <p:cxnSp>
            <p:nvCxnSpPr>
              <p:cNvPr id="65" name="Gerade Verbindung mit Pfeil 64">
                <a:extLst>
                  <a:ext uri="{FF2B5EF4-FFF2-40B4-BE49-F238E27FC236}">
                    <a16:creationId xmlns:a16="http://schemas.microsoft.com/office/drawing/2014/main" id="{BEC6F90D-875F-456E-87B8-19EAB12AE0E8}"/>
                  </a:ext>
                </a:extLst>
              </p:cNvPr>
              <p:cNvCxnSpPr>
                <a:cxnSpLocks/>
              </p:cNvCxnSpPr>
              <p:nvPr/>
            </p:nvCxnSpPr>
            <p:spPr bwMode="auto">
              <a:xfrm>
                <a:off x="1833298" y="6160650"/>
                <a:ext cx="499378" cy="0"/>
              </a:xfrm>
              <a:prstGeom prst="straightConnector1">
                <a:avLst/>
              </a:prstGeom>
              <a:noFill/>
              <a:ln w="28575" cap="flat" cmpd="sng" algn="ctr">
                <a:solidFill>
                  <a:srgbClr val="0070C0"/>
                </a:solidFill>
                <a:prstDash val="dash"/>
                <a:round/>
                <a:headEnd type="none" w="med" len="med"/>
                <a:tailEnd type="triangle"/>
              </a:ln>
              <a:effectLst/>
            </p:spPr>
          </p:cxnSp>
        </p:grpSp>
        <p:sp>
          <p:nvSpPr>
            <p:cNvPr id="62" name="Rechteck 61">
              <a:extLst>
                <a:ext uri="{FF2B5EF4-FFF2-40B4-BE49-F238E27FC236}">
                  <a16:creationId xmlns:a16="http://schemas.microsoft.com/office/drawing/2014/main" id="{5970019D-F7CD-4991-BAE9-DC36833C0E33}"/>
                </a:ext>
              </a:extLst>
            </p:cNvPr>
            <p:cNvSpPr/>
            <p:nvPr/>
          </p:nvSpPr>
          <p:spPr bwMode="auto">
            <a:xfrm>
              <a:off x="264982" y="5733266"/>
              <a:ext cx="2218786" cy="562630"/>
            </a:xfrm>
            <a:prstGeom prst="rect">
              <a:avLst/>
            </a:prstGeom>
            <a:no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bg2"/>
                </a:solidFill>
                <a:effectLst/>
                <a:latin typeface="Helvetica" pitchFamily="34" charset="0"/>
              </a:endParaRPr>
            </a:p>
          </p:txBody>
        </p:sp>
      </p:grpSp>
      <p:grpSp>
        <p:nvGrpSpPr>
          <p:cNvPr id="34" name="Gruppieren 33">
            <a:extLst>
              <a:ext uri="{FF2B5EF4-FFF2-40B4-BE49-F238E27FC236}">
                <a16:creationId xmlns:a16="http://schemas.microsoft.com/office/drawing/2014/main" id="{86FCD8F8-8725-4CC8-955D-1D3E5A53EDD5}"/>
              </a:ext>
            </a:extLst>
          </p:cNvPr>
          <p:cNvGrpSpPr/>
          <p:nvPr/>
        </p:nvGrpSpPr>
        <p:grpSpPr>
          <a:xfrm>
            <a:off x="5807968" y="1772816"/>
            <a:ext cx="792088" cy="957130"/>
            <a:chOff x="5807968" y="1772816"/>
            <a:chExt cx="792088" cy="957130"/>
          </a:xfrm>
        </p:grpSpPr>
        <p:sp>
          <p:nvSpPr>
            <p:cNvPr id="36" name="Rechteck 35">
              <a:extLst>
                <a:ext uri="{FF2B5EF4-FFF2-40B4-BE49-F238E27FC236}">
                  <a16:creationId xmlns:a16="http://schemas.microsoft.com/office/drawing/2014/main" id="{E6435654-E6B1-4480-B946-79DBF22CC79C}"/>
                </a:ext>
              </a:extLst>
            </p:cNvPr>
            <p:cNvSpPr/>
            <p:nvPr/>
          </p:nvSpPr>
          <p:spPr bwMode="auto">
            <a:xfrm>
              <a:off x="5807968" y="1772816"/>
              <a:ext cx="792088" cy="9167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effectLst/>
                <a:latin typeface="Times New Roman" pitchFamily="16" charset="0"/>
                <a:cs typeface="DejaVu Sans" charset="0"/>
              </a:endParaRPr>
            </a:p>
          </p:txBody>
        </p:sp>
        <p:grpSp>
          <p:nvGrpSpPr>
            <p:cNvPr id="134" name="Gruppieren 133">
              <a:extLst>
                <a:ext uri="{FF2B5EF4-FFF2-40B4-BE49-F238E27FC236}">
                  <a16:creationId xmlns:a16="http://schemas.microsoft.com/office/drawing/2014/main" id="{6A692DF1-BE1B-47AD-842E-BC78E87BA5BF}"/>
                </a:ext>
              </a:extLst>
            </p:cNvPr>
            <p:cNvGrpSpPr/>
            <p:nvPr/>
          </p:nvGrpSpPr>
          <p:grpSpPr>
            <a:xfrm>
              <a:off x="6011411" y="2267980"/>
              <a:ext cx="358025" cy="461966"/>
              <a:chOff x="6025001" y="2224022"/>
              <a:chExt cx="358025" cy="461966"/>
            </a:xfrm>
          </p:grpSpPr>
          <p:sp>
            <p:nvSpPr>
              <p:cNvPr id="135" name="Freihandform: Form 134">
                <a:extLst>
                  <a:ext uri="{FF2B5EF4-FFF2-40B4-BE49-F238E27FC236}">
                    <a16:creationId xmlns:a16="http://schemas.microsoft.com/office/drawing/2014/main" id="{3E1B620B-BD3B-4F81-A07C-18DF26568E18}"/>
                  </a:ext>
                </a:extLst>
              </p:cNvPr>
              <p:cNvSpPr/>
              <p:nvPr/>
            </p:nvSpPr>
            <p:spPr>
              <a:xfrm rot="16200000" flipH="1" flipV="1">
                <a:off x="6284857" y="2310641"/>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136" name="Freihandform: Form 135">
                <a:extLst>
                  <a:ext uri="{FF2B5EF4-FFF2-40B4-BE49-F238E27FC236}">
                    <a16:creationId xmlns:a16="http://schemas.microsoft.com/office/drawing/2014/main" id="{B82E7132-BEED-4807-9EE7-16EA5348A9A3}"/>
                  </a:ext>
                </a:extLst>
              </p:cNvPr>
              <p:cNvSpPr/>
              <p:nvPr/>
            </p:nvSpPr>
            <p:spPr>
              <a:xfrm rot="16200000" flipH="1" flipV="1">
                <a:off x="6238660" y="2310641"/>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137" name="Freihandform: Form 136">
                <a:extLst>
                  <a:ext uri="{FF2B5EF4-FFF2-40B4-BE49-F238E27FC236}">
                    <a16:creationId xmlns:a16="http://schemas.microsoft.com/office/drawing/2014/main" id="{405FD4A3-56C7-41F8-BAE5-0A54C48A2A30}"/>
                  </a:ext>
                </a:extLst>
              </p:cNvPr>
              <p:cNvSpPr/>
              <p:nvPr/>
            </p:nvSpPr>
            <p:spPr>
              <a:xfrm rot="16200000" flipH="1" flipV="1">
                <a:off x="6261759" y="2287543"/>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138" name="Freihandform: Form 137">
                <a:extLst>
                  <a:ext uri="{FF2B5EF4-FFF2-40B4-BE49-F238E27FC236}">
                    <a16:creationId xmlns:a16="http://schemas.microsoft.com/office/drawing/2014/main" id="{4FBB065D-346A-47B5-8460-E72866C974E6}"/>
                  </a:ext>
                </a:extLst>
              </p:cNvPr>
              <p:cNvSpPr/>
              <p:nvPr/>
            </p:nvSpPr>
            <p:spPr>
              <a:xfrm rot="16200000" flipH="1" flipV="1">
                <a:off x="6261759" y="2333739"/>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139" name="Freihandform: Form 138">
                <a:extLst>
                  <a:ext uri="{FF2B5EF4-FFF2-40B4-BE49-F238E27FC236}">
                    <a16:creationId xmlns:a16="http://schemas.microsoft.com/office/drawing/2014/main" id="{F20C40A5-92B3-46B6-8E0C-18C1E1AD5FB4}"/>
                  </a:ext>
                </a:extLst>
              </p:cNvPr>
              <p:cNvSpPr/>
              <p:nvPr/>
            </p:nvSpPr>
            <p:spPr>
              <a:xfrm rot="16200000" flipH="1" flipV="1">
                <a:off x="6307955" y="2472329"/>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140" name="Freihandform: Form 139">
                <a:extLst>
                  <a:ext uri="{FF2B5EF4-FFF2-40B4-BE49-F238E27FC236}">
                    <a16:creationId xmlns:a16="http://schemas.microsoft.com/office/drawing/2014/main" id="{B66EEE2E-EED9-4A53-B35A-9460EE210B9B}"/>
                  </a:ext>
                </a:extLst>
              </p:cNvPr>
              <p:cNvSpPr/>
              <p:nvPr/>
            </p:nvSpPr>
            <p:spPr>
              <a:xfrm rot="16200000" flipH="1" flipV="1">
                <a:off x="6261759" y="2472329"/>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141" name="Freihandform: Form 140">
                <a:extLst>
                  <a:ext uri="{FF2B5EF4-FFF2-40B4-BE49-F238E27FC236}">
                    <a16:creationId xmlns:a16="http://schemas.microsoft.com/office/drawing/2014/main" id="{A0679F7E-3A10-4552-A478-C994E4C90A7C}"/>
                  </a:ext>
                </a:extLst>
              </p:cNvPr>
              <p:cNvSpPr/>
              <p:nvPr/>
            </p:nvSpPr>
            <p:spPr>
              <a:xfrm rot="16200000" flipH="1" flipV="1">
                <a:off x="6284857" y="2449231"/>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142" name="Freihandform: Form 141">
                <a:extLst>
                  <a:ext uri="{FF2B5EF4-FFF2-40B4-BE49-F238E27FC236}">
                    <a16:creationId xmlns:a16="http://schemas.microsoft.com/office/drawing/2014/main" id="{8FC32B15-7052-4994-8798-92537B54A7E8}"/>
                  </a:ext>
                </a:extLst>
              </p:cNvPr>
              <p:cNvSpPr/>
              <p:nvPr/>
            </p:nvSpPr>
            <p:spPr>
              <a:xfrm rot="16200000" flipH="1" flipV="1">
                <a:off x="6284857" y="2495428"/>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143" name="Freihandform: Form 142">
                <a:extLst>
                  <a:ext uri="{FF2B5EF4-FFF2-40B4-BE49-F238E27FC236}">
                    <a16:creationId xmlns:a16="http://schemas.microsoft.com/office/drawing/2014/main" id="{CC18265A-0C71-4662-A7FC-5442B267D84E}"/>
                  </a:ext>
                </a:extLst>
              </p:cNvPr>
              <p:cNvSpPr/>
              <p:nvPr/>
            </p:nvSpPr>
            <p:spPr>
              <a:xfrm rot="16200000" flipH="1" flipV="1">
                <a:off x="6065423" y="2530075"/>
                <a:ext cx="115491" cy="196335"/>
              </a:xfrm>
              <a:custGeom>
                <a:avLst/>
                <a:gdLst>
                  <a:gd name="connsiteX0" fmla="*/ 80844 w 115491"/>
                  <a:gd name="connsiteY0" fmla="*/ 0 h 196335"/>
                  <a:gd name="connsiteX1" fmla="*/ 46197 w 115491"/>
                  <a:gd name="connsiteY1" fmla="*/ 34648 h 196335"/>
                  <a:gd name="connsiteX2" fmla="*/ 0 w 115491"/>
                  <a:gd name="connsiteY2" fmla="*/ 34648 h 196335"/>
                  <a:gd name="connsiteX3" fmla="*/ 0 w 115491"/>
                  <a:gd name="connsiteY3" fmla="*/ 161688 h 196335"/>
                  <a:gd name="connsiteX4" fmla="*/ 46197 w 115491"/>
                  <a:gd name="connsiteY4" fmla="*/ 161688 h 196335"/>
                  <a:gd name="connsiteX5" fmla="*/ 80844 w 115491"/>
                  <a:gd name="connsiteY5" fmla="*/ 196336 h 196335"/>
                  <a:gd name="connsiteX6" fmla="*/ 115492 w 115491"/>
                  <a:gd name="connsiteY6" fmla="*/ 196336 h 196335"/>
                  <a:gd name="connsiteX7" fmla="*/ 115492 w 115491"/>
                  <a:gd name="connsiteY7" fmla="*/ 0 h 19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91" h="196335">
                    <a:moveTo>
                      <a:pt x="80844" y="0"/>
                    </a:moveTo>
                    <a:lnTo>
                      <a:pt x="46197" y="34648"/>
                    </a:lnTo>
                    <a:lnTo>
                      <a:pt x="0" y="34648"/>
                    </a:lnTo>
                    <a:lnTo>
                      <a:pt x="0" y="161688"/>
                    </a:lnTo>
                    <a:lnTo>
                      <a:pt x="46197" y="161688"/>
                    </a:lnTo>
                    <a:lnTo>
                      <a:pt x="80844" y="196336"/>
                    </a:lnTo>
                    <a:lnTo>
                      <a:pt x="115492" y="196336"/>
                    </a:lnTo>
                    <a:lnTo>
                      <a:pt x="115492" y="0"/>
                    </a:lnTo>
                    <a:close/>
                  </a:path>
                </a:pathLst>
              </a:custGeom>
              <a:solidFill>
                <a:srgbClr val="000000"/>
              </a:solidFill>
              <a:ln w="5755" cap="flat">
                <a:noFill/>
                <a:prstDash val="solid"/>
                <a:miter/>
              </a:ln>
            </p:spPr>
            <p:txBody>
              <a:bodyPr rtlCol="0" anchor="ctr"/>
              <a:lstStyle/>
              <a:p>
                <a:endParaRPr lang="en-GB"/>
              </a:p>
            </p:txBody>
          </p:sp>
          <p:sp>
            <p:nvSpPr>
              <p:cNvPr id="144" name="Freihandform: Form 143">
                <a:extLst>
                  <a:ext uri="{FF2B5EF4-FFF2-40B4-BE49-F238E27FC236}">
                    <a16:creationId xmlns:a16="http://schemas.microsoft.com/office/drawing/2014/main" id="{4FCE9EB0-2EBC-4B82-8A64-63C7D99BFAC0}"/>
                  </a:ext>
                </a:extLst>
              </p:cNvPr>
              <p:cNvSpPr/>
              <p:nvPr/>
            </p:nvSpPr>
            <p:spPr>
              <a:xfrm rot="16200000" flipH="1" flipV="1">
                <a:off x="6030776" y="2218248"/>
                <a:ext cx="346475" cy="358024"/>
              </a:xfrm>
              <a:custGeom>
                <a:avLst/>
                <a:gdLst>
                  <a:gd name="connsiteX0" fmla="*/ 259856 w 346475"/>
                  <a:gd name="connsiteY0" fmla="*/ 138590 h 358024"/>
                  <a:gd name="connsiteX1" fmla="*/ 207885 w 346475"/>
                  <a:gd name="connsiteY1" fmla="*/ 86619 h 358024"/>
                  <a:gd name="connsiteX2" fmla="*/ 259856 w 346475"/>
                  <a:gd name="connsiteY2" fmla="*/ 34648 h 358024"/>
                  <a:gd name="connsiteX3" fmla="*/ 311828 w 346475"/>
                  <a:gd name="connsiteY3" fmla="*/ 86619 h 358024"/>
                  <a:gd name="connsiteX4" fmla="*/ 259856 w 346475"/>
                  <a:gd name="connsiteY4" fmla="*/ 138590 h 358024"/>
                  <a:gd name="connsiteX5" fmla="*/ 277180 w 346475"/>
                  <a:gd name="connsiteY5" fmla="*/ 323377 h 358024"/>
                  <a:gd name="connsiteX6" fmla="*/ 265631 w 346475"/>
                  <a:gd name="connsiteY6" fmla="*/ 311828 h 358024"/>
                  <a:gd name="connsiteX7" fmla="*/ 277180 w 346475"/>
                  <a:gd name="connsiteY7" fmla="*/ 300278 h 358024"/>
                  <a:gd name="connsiteX8" fmla="*/ 288729 w 346475"/>
                  <a:gd name="connsiteY8" fmla="*/ 311828 h 358024"/>
                  <a:gd name="connsiteX9" fmla="*/ 277180 w 346475"/>
                  <a:gd name="connsiteY9" fmla="*/ 323377 h 358024"/>
                  <a:gd name="connsiteX10" fmla="*/ 167463 w 346475"/>
                  <a:gd name="connsiteY10" fmla="*/ 161688 h 358024"/>
                  <a:gd name="connsiteX11" fmla="*/ 183054 w 346475"/>
                  <a:gd name="connsiteY11" fmla="*/ 126463 h 358024"/>
                  <a:gd name="connsiteX12" fmla="*/ 216547 w 346475"/>
                  <a:gd name="connsiteY12" fmla="*/ 161688 h 358024"/>
                  <a:gd name="connsiteX13" fmla="*/ 167463 w 346475"/>
                  <a:gd name="connsiteY13" fmla="*/ 161688 h 358024"/>
                  <a:gd name="connsiteX14" fmla="*/ 98168 w 346475"/>
                  <a:gd name="connsiteY14" fmla="*/ 161688 h 358024"/>
                  <a:gd name="connsiteX15" fmla="*/ 46197 w 346475"/>
                  <a:gd name="connsiteY15" fmla="*/ 109717 h 358024"/>
                  <a:gd name="connsiteX16" fmla="*/ 98168 w 346475"/>
                  <a:gd name="connsiteY16" fmla="*/ 57746 h 358024"/>
                  <a:gd name="connsiteX17" fmla="*/ 150139 w 346475"/>
                  <a:gd name="connsiteY17" fmla="*/ 109717 h 358024"/>
                  <a:gd name="connsiteX18" fmla="*/ 98168 w 346475"/>
                  <a:gd name="connsiteY18" fmla="*/ 161688 h 358024"/>
                  <a:gd name="connsiteX19" fmla="*/ 302588 w 346475"/>
                  <a:gd name="connsiteY19" fmla="*/ 161688 h 358024"/>
                  <a:gd name="connsiteX20" fmla="*/ 346475 w 346475"/>
                  <a:gd name="connsiteY20" fmla="*/ 86619 h 358024"/>
                  <a:gd name="connsiteX21" fmla="*/ 259856 w 346475"/>
                  <a:gd name="connsiteY21" fmla="*/ 0 h 358024"/>
                  <a:gd name="connsiteX22" fmla="*/ 174970 w 346475"/>
                  <a:gd name="connsiteY22" fmla="*/ 69872 h 358024"/>
                  <a:gd name="connsiteX23" fmla="*/ 98168 w 346475"/>
                  <a:gd name="connsiteY23" fmla="*/ 23098 h 358024"/>
                  <a:gd name="connsiteX24" fmla="*/ 11549 w 346475"/>
                  <a:gd name="connsiteY24" fmla="*/ 109717 h 358024"/>
                  <a:gd name="connsiteX25" fmla="*/ 46197 w 346475"/>
                  <a:gd name="connsiteY25" fmla="*/ 179012 h 358024"/>
                  <a:gd name="connsiteX26" fmla="*/ 46197 w 346475"/>
                  <a:gd name="connsiteY26" fmla="*/ 196336 h 358024"/>
                  <a:gd name="connsiteX27" fmla="*/ 34648 w 346475"/>
                  <a:gd name="connsiteY27" fmla="*/ 196336 h 358024"/>
                  <a:gd name="connsiteX28" fmla="*/ 23098 w 346475"/>
                  <a:gd name="connsiteY28" fmla="*/ 184787 h 358024"/>
                  <a:gd name="connsiteX29" fmla="*/ 0 w 346475"/>
                  <a:gd name="connsiteY29" fmla="*/ 184787 h 358024"/>
                  <a:gd name="connsiteX30" fmla="*/ 0 w 346475"/>
                  <a:gd name="connsiteY30" fmla="*/ 242533 h 358024"/>
                  <a:gd name="connsiteX31" fmla="*/ 23098 w 346475"/>
                  <a:gd name="connsiteY31" fmla="*/ 242533 h 358024"/>
                  <a:gd name="connsiteX32" fmla="*/ 34648 w 346475"/>
                  <a:gd name="connsiteY32" fmla="*/ 230983 h 358024"/>
                  <a:gd name="connsiteX33" fmla="*/ 46197 w 346475"/>
                  <a:gd name="connsiteY33" fmla="*/ 230983 h 358024"/>
                  <a:gd name="connsiteX34" fmla="*/ 46197 w 346475"/>
                  <a:gd name="connsiteY34" fmla="*/ 334926 h 358024"/>
                  <a:gd name="connsiteX35" fmla="*/ 69295 w 346475"/>
                  <a:gd name="connsiteY35" fmla="*/ 358024 h 358024"/>
                  <a:gd name="connsiteX36" fmla="*/ 300278 w 346475"/>
                  <a:gd name="connsiteY36" fmla="*/ 358024 h 358024"/>
                  <a:gd name="connsiteX37" fmla="*/ 323377 w 346475"/>
                  <a:gd name="connsiteY37" fmla="*/ 334926 h 358024"/>
                  <a:gd name="connsiteX38" fmla="*/ 323377 w 346475"/>
                  <a:gd name="connsiteY38" fmla="*/ 184787 h 358024"/>
                  <a:gd name="connsiteX39" fmla="*/ 302588 w 346475"/>
                  <a:gd name="connsiteY39" fmla="*/ 161688 h 35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475" h="358024">
                    <a:moveTo>
                      <a:pt x="259856" y="138590"/>
                    </a:moveTo>
                    <a:cubicBezTo>
                      <a:pt x="230983" y="138590"/>
                      <a:pt x="207885" y="115492"/>
                      <a:pt x="207885" y="86619"/>
                    </a:cubicBezTo>
                    <a:cubicBezTo>
                      <a:pt x="207885" y="57746"/>
                      <a:pt x="230983" y="34648"/>
                      <a:pt x="259856" y="34648"/>
                    </a:cubicBezTo>
                    <a:cubicBezTo>
                      <a:pt x="288729" y="34648"/>
                      <a:pt x="311828" y="57746"/>
                      <a:pt x="311828" y="86619"/>
                    </a:cubicBezTo>
                    <a:cubicBezTo>
                      <a:pt x="311828" y="115492"/>
                      <a:pt x="288729" y="138590"/>
                      <a:pt x="259856" y="138590"/>
                    </a:cubicBezTo>
                    <a:close/>
                    <a:moveTo>
                      <a:pt x="277180" y="323377"/>
                    </a:moveTo>
                    <a:cubicBezTo>
                      <a:pt x="270828" y="323377"/>
                      <a:pt x="265631" y="318180"/>
                      <a:pt x="265631" y="311828"/>
                    </a:cubicBezTo>
                    <a:cubicBezTo>
                      <a:pt x="265631" y="305475"/>
                      <a:pt x="270828" y="300278"/>
                      <a:pt x="277180" y="300278"/>
                    </a:cubicBezTo>
                    <a:cubicBezTo>
                      <a:pt x="283532" y="300278"/>
                      <a:pt x="288729" y="305475"/>
                      <a:pt x="288729" y="311828"/>
                    </a:cubicBezTo>
                    <a:cubicBezTo>
                      <a:pt x="288729" y="318180"/>
                      <a:pt x="283532" y="323377"/>
                      <a:pt x="277180" y="323377"/>
                    </a:cubicBezTo>
                    <a:close/>
                    <a:moveTo>
                      <a:pt x="167463" y="161688"/>
                    </a:moveTo>
                    <a:cubicBezTo>
                      <a:pt x="174970" y="151294"/>
                      <a:pt x="180744" y="139745"/>
                      <a:pt x="183054" y="126463"/>
                    </a:cubicBezTo>
                    <a:cubicBezTo>
                      <a:pt x="190561" y="140900"/>
                      <a:pt x="202688" y="153026"/>
                      <a:pt x="216547" y="161688"/>
                    </a:cubicBezTo>
                    <a:lnTo>
                      <a:pt x="167463" y="161688"/>
                    </a:lnTo>
                    <a:close/>
                    <a:moveTo>
                      <a:pt x="98168" y="161688"/>
                    </a:moveTo>
                    <a:cubicBezTo>
                      <a:pt x="69295" y="161688"/>
                      <a:pt x="46197" y="138590"/>
                      <a:pt x="46197" y="109717"/>
                    </a:cubicBezTo>
                    <a:cubicBezTo>
                      <a:pt x="46197" y="80844"/>
                      <a:pt x="69295" y="57746"/>
                      <a:pt x="98168" y="57746"/>
                    </a:cubicBezTo>
                    <a:cubicBezTo>
                      <a:pt x="127041" y="57746"/>
                      <a:pt x="150139" y="80844"/>
                      <a:pt x="150139" y="109717"/>
                    </a:cubicBezTo>
                    <a:cubicBezTo>
                      <a:pt x="150139" y="138590"/>
                      <a:pt x="127041" y="161688"/>
                      <a:pt x="98168" y="161688"/>
                    </a:cubicBezTo>
                    <a:close/>
                    <a:moveTo>
                      <a:pt x="302588" y="161688"/>
                    </a:moveTo>
                    <a:cubicBezTo>
                      <a:pt x="328574" y="146674"/>
                      <a:pt x="346475" y="118956"/>
                      <a:pt x="346475" y="86619"/>
                    </a:cubicBezTo>
                    <a:cubicBezTo>
                      <a:pt x="346475" y="38690"/>
                      <a:pt x="307785" y="0"/>
                      <a:pt x="259856" y="0"/>
                    </a:cubicBezTo>
                    <a:cubicBezTo>
                      <a:pt x="217702" y="0"/>
                      <a:pt x="183054" y="30028"/>
                      <a:pt x="174970" y="69872"/>
                    </a:cubicBezTo>
                    <a:cubicBezTo>
                      <a:pt x="160533" y="42154"/>
                      <a:pt x="131661" y="23098"/>
                      <a:pt x="98168" y="23098"/>
                    </a:cubicBezTo>
                    <a:cubicBezTo>
                      <a:pt x="50239" y="23098"/>
                      <a:pt x="11549" y="61788"/>
                      <a:pt x="11549" y="109717"/>
                    </a:cubicBezTo>
                    <a:cubicBezTo>
                      <a:pt x="11549" y="138013"/>
                      <a:pt x="25408" y="162843"/>
                      <a:pt x="46197" y="179012"/>
                    </a:cubicBezTo>
                    <a:lnTo>
                      <a:pt x="46197" y="196336"/>
                    </a:lnTo>
                    <a:lnTo>
                      <a:pt x="34648" y="196336"/>
                    </a:lnTo>
                    <a:lnTo>
                      <a:pt x="23098" y="184787"/>
                    </a:lnTo>
                    <a:lnTo>
                      <a:pt x="0" y="184787"/>
                    </a:lnTo>
                    <a:lnTo>
                      <a:pt x="0" y="242533"/>
                    </a:lnTo>
                    <a:lnTo>
                      <a:pt x="23098" y="242533"/>
                    </a:lnTo>
                    <a:lnTo>
                      <a:pt x="34648" y="230983"/>
                    </a:lnTo>
                    <a:lnTo>
                      <a:pt x="46197" y="230983"/>
                    </a:lnTo>
                    <a:lnTo>
                      <a:pt x="46197" y="334926"/>
                    </a:lnTo>
                    <a:cubicBezTo>
                      <a:pt x="46197" y="347630"/>
                      <a:pt x="56591" y="358024"/>
                      <a:pt x="69295" y="358024"/>
                    </a:cubicBezTo>
                    <a:lnTo>
                      <a:pt x="300278" y="358024"/>
                    </a:lnTo>
                    <a:cubicBezTo>
                      <a:pt x="312982" y="358024"/>
                      <a:pt x="323377" y="347630"/>
                      <a:pt x="323377" y="334926"/>
                    </a:cubicBezTo>
                    <a:lnTo>
                      <a:pt x="323377" y="184787"/>
                    </a:lnTo>
                    <a:cubicBezTo>
                      <a:pt x="323377" y="172660"/>
                      <a:pt x="314137" y="162843"/>
                      <a:pt x="302588" y="161688"/>
                    </a:cubicBezTo>
                    <a:close/>
                  </a:path>
                </a:pathLst>
              </a:custGeom>
              <a:solidFill>
                <a:srgbClr val="000000"/>
              </a:solidFill>
              <a:ln w="5755" cap="flat">
                <a:noFill/>
                <a:prstDash val="solid"/>
                <a:miter/>
              </a:ln>
            </p:spPr>
            <p:txBody>
              <a:bodyPr rtlCol="0" anchor="ctr"/>
              <a:lstStyle/>
              <a:p>
                <a:endParaRPr lang="en-GB"/>
              </a:p>
            </p:txBody>
          </p:sp>
        </p:grpSp>
      </p:grpSp>
      <p:sp>
        <p:nvSpPr>
          <p:cNvPr id="39" name="Rechteck: abgerundete Ecken 38">
            <a:extLst>
              <a:ext uri="{FF2B5EF4-FFF2-40B4-BE49-F238E27FC236}">
                <a16:creationId xmlns:a16="http://schemas.microsoft.com/office/drawing/2014/main" id="{C65C8259-419F-4A91-931B-B6BC3C9AA38B}"/>
              </a:ext>
            </a:extLst>
          </p:cNvPr>
          <p:cNvSpPr/>
          <p:nvPr/>
        </p:nvSpPr>
        <p:spPr bwMode="auto">
          <a:xfrm>
            <a:off x="7955737" y="2747040"/>
            <a:ext cx="2143742" cy="84729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bg1"/>
                </a:solidFill>
                <a:effectLst/>
                <a:latin typeface="+mn-lt"/>
                <a:cs typeface="DejaVu Sans" charset="0"/>
              </a:rPr>
              <a:t>Gutfraktion</a:t>
            </a:r>
          </a:p>
        </p:txBody>
      </p:sp>
      <p:sp>
        <p:nvSpPr>
          <p:cNvPr id="41" name="Rechteck: abgerundete Ecken 40">
            <a:extLst>
              <a:ext uri="{FF2B5EF4-FFF2-40B4-BE49-F238E27FC236}">
                <a16:creationId xmlns:a16="http://schemas.microsoft.com/office/drawing/2014/main" id="{62B63DF8-A322-4022-AFED-F3814E9F9B61}"/>
              </a:ext>
            </a:extLst>
          </p:cNvPr>
          <p:cNvSpPr/>
          <p:nvPr/>
        </p:nvSpPr>
        <p:spPr bwMode="auto">
          <a:xfrm>
            <a:off x="7955737" y="3779514"/>
            <a:ext cx="2143742" cy="84729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bg1"/>
                </a:solidFill>
                <a:effectLst/>
                <a:latin typeface="+mn-lt"/>
                <a:cs typeface="DejaVu Sans" charset="0"/>
              </a:rPr>
              <a:t>Schlechtfraktion</a:t>
            </a:r>
          </a:p>
        </p:txBody>
      </p:sp>
      <p:cxnSp>
        <p:nvCxnSpPr>
          <p:cNvPr id="53" name="Gerade Verbindung mit Pfeil 28">
            <a:extLst>
              <a:ext uri="{FF2B5EF4-FFF2-40B4-BE49-F238E27FC236}">
                <a16:creationId xmlns:a16="http://schemas.microsoft.com/office/drawing/2014/main" id="{26E61660-F653-488A-87C8-A8CC9BDD473D}"/>
              </a:ext>
            </a:extLst>
          </p:cNvPr>
          <p:cNvCxnSpPr>
            <a:cxnSpLocks/>
            <a:stCxn id="131" idx="1"/>
            <a:endCxn id="49" idx="2"/>
          </p:cNvCxnSpPr>
          <p:nvPr/>
        </p:nvCxnSpPr>
        <p:spPr bwMode="auto">
          <a:xfrm rot="5400000" flipH="1" flipV="1">
            <a:off x="3594927" y="1109882"/>
            <a:ext cx="139161" cy="1705571"/>
          </a:xfrm>
          <a:prstGeom prst="bentConnector2">
            <a:avLst/>
          </a:prstGeom>
          <a:noFill/>
          <a:ln w="28575" cap="flat" cmpd="sng" algn="ctr">
            <a:solidFill>
              <a:srgbClr val="0070C0"/>
            </a:solidFill>
            <a:prstDash val="dash"/>
            <a:round/>
            <a:headEnd type="none" w="med" len="med"/>
            <a:tailEnd type="triangle"/>
          </a:ln>
          <a:effectLst/>
        </p:spPr>
      </p:cxnSp>
      <p:cxnSp>
        <p:nvCxnSpPr>
          <p:cNvPr id="38" name="Gerade Verbindung mit Pfeil 28">
            <a:extLst>
              <a:ext uri="{FF2B5EF4-FFF2-40B4-BE49-F238E27FC236}">
                <a16:creationId xmlns:a16="http://schemas.microsoft.com/office/drawing/2014/main" id="{CB1D1DDF-A631-4215-8CE8-7D395FD67594}"/>
              </a:ext>
            </a:extLst>
          </p:cNvPr>
          <p:cNvCxnSpPr>
            <a:cxnSpLocks/>
            <a:endCxn id="49" idx="6"/>
          </p:cNvCxnSpPr>
          <p:nvPr/>
        </p:nvCxnSpPr>
        <p:spPr bwMode="auto">
          <a:xfrm rot="16200000" flipV="1">
            <a:off x="5880094" y="1853908"/>
            <a:ext cx="284740" cy="363096"/>
          </a:xfrm>
          <a:prstGeom prst="bentConnector2">
            <a:avLst/>
          </a:prstGeom>
          <a:noFill/>
          <a:ln w="28575" cap="flat" cmpd="sng" algn="ctr">
            <a:solidFill>
              <a:srgbClr val="0070C0"/>
            </a:solidFill>
            <a:prstDash val="dash"/>
            <a:round/>
            <a:headEnd type="none" w="med" len="med"/>
            <a:tailEnd type="triangle"/>
          </a:ln>
          <a:effectLst/>
        </p:spPr>
      </p:cxnSp>
      <p:sp>
        <p:nvSpPr>
          <p:cNvPr id="49" name="Ellipse 48">
            <a:extLst>
              <a:ext uri="{FF2B5EF4-FFF2-40B4-BE49-F238E27FC236}">
                <a16:creationId xmlns:a16="http://schemas.microsoft.com/office/drawing/2014/main" id="{80907CD3-AAF5-49BC-BE54-A09137577EC1}"/>
              </a:ext>
            </a:extLst>
          </p:cNvPr>
          <p:cNvSpPr/>
          <p:nvPr/>
        </p:nvSpPr>
        <p:spPr bwMode="auto">
          <a:xfrm>
            <a:off x="4517293" y="1611771"/>
            <a:ext cx="1323623" cy="562630"/>
          </a:xfrm>
          <a:prstGeom prst="ellipse">
            <a:avLst/>
          </a:prstGeom>
          <a:noFill/>
          <a:ln w="2857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de-DE" dirty="0">
                <a:solidFill>
                  <a:sysClr val="windowText" lastClr="000000"/>
                </a:solidFill>
                <a:latin typeface="+mn-lt"/>
                <a:cs typeface="Times New Roman" panose="02020603050405020304" pitchFamily="18" charset="0"/>
              </a:rPr>
              <a:t>Regler</a:t>
            </a:r>
          </a:p>
        </p:txBody>
      </p:sp>
    </p:spTree>
    <p:extLst>
      <p:ext uri="{BB962C8B-B14F-4D97-AF65-F5344CB8AC3E}">
        <p14:creationId xmlns:p14="http://schemas.microsoft.com/office/powerpoint/2010/main" val="200500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platzhalter 222">
            <a:extLst>
              <a:ext uri="{FF2B5EF4-FFF2-40B4-BE49-F238E27FC236}">
                <a16:creationId xmlns:a16="http://schemas.microsoft.com/office/drawing/2014/main" id="{6ED4D3EE-0C60-46D7-8348-992465F0BFDF}"/>
              </a:ext>
            </a:extLst>
          </p:cNvPr>
          <p:cNvSpPr>
            <a:spLocks noGrp="1"/>
          </p:cNvSpPr>
          <p:nvPr>
            <p:ph type="body" idx="1"/>
          </p:nvPr>
        </p:nvSpPr>
        <p:spPr/>
        <p:txBody>
          <a:bodyPr/>
          <a:lstStyle/>
          <a:p>
            <a:r>
              <a:rPr lang="de-DE" dirty="0"/>
              <a:t>Ziele</a:t>
            </a:r>
          </a:p>
        </p:txBody>
      </p:sp>
      <p:sp>
        <p:nvSpPr>
          <p:cNvPr id="3" name="Inhaltsplatzhalter 2">
            <a:extLst>
              <a:ext uri="{FF2B5EF4-FFF2-40B4-BE49-F238E27FC236}">
                <a16:creationId xmlns:a16="http://schemas.microsoft.com/office/drawing/2014/main" id="{5683398D-4755-4B0C-89EE-965088634A21}"/>
              </a:ext>
            </a:extLst>
          </p:cNvPr>
          <p:cNvSpPr>
            <a:spLocks noGrp="1"/>
          </p:cNvSpPr>
          <p:nvPr>
            <p:ph sz="half" idx="2"/>
          </p:nvPr>
        </p:nvSpPr>
        <p:spPr>
          <a:xfrm>
            <a:off x="609600" y="2174875"/>
            <a:ext cx="5583769" cy="3951288"/>
          </a:xfrm>
        </p:spPr>
        <p:txBody>
          <a:bodyPr/>
          <a:lstStyle/>
          <a:p>
            <a:pPr>
              <a:buFont typeface="Arial" panose="020B0604020202020204" pitchFamily="34" charset="0"/>
              <a:buChar char="•"/>
            </a:pPr>
            <a:r>
              <a:rPr lang="de-DE" dirty="0"/>
              <a:t>Verbesserung der Sortiergenauigkeit</a:t>
            </a:r>
          </a:p>
          <a:p>
            <a:pPr>
              <a:buFont typeface="Arial" panose="020B0604020202020204" pitchFamily="34" charset="0"/>
              <a:buChar char="•"/>
            </a:pPr>
            <a:r>
              <a:rPr lang="de-DE" dirty="0"/>
              <a:t>Beeinflussung des Massenstroms</a:t>
            </a:r>
          </a:p>
        </p:txBody>
      </p:sp>
      <p:sp>
        <p:nvSpPr>
          <p:cNvPr id="224" name="Textplatzhalter 223">
            <a:extLst>
              <a:ext uri="{FF2B5EF4-FFF2-40B4-BE49-F238E27FC236}">
                <a16:creationId xmlns:a16="http://schemas.microsoft.com/office/drawing/2014/main" id="{60985751-F366-4AD3-A1C6-771D3B37F85D}"/>
              </a:ext>
            </a:extLst>
          </p:cNvPr>
          <p:cNvSpPr>
            <a:spLocks noGrp="1"/>
          </p:cNvSpPr>
          <p:nvPr>
            <p:ph type="body" sz="quarter" idx="3"/>
          </p:nvPr>
        </p:nvSpPr>
        <p:spPr>
          <a:xfrm>
            <a:off x="6538683" y="1535113"/>
            <a:ext cx="5389033" cy="639762"/>
          </a:xfrm>
        </p:spPr>
        <p:txBody>
          <a:bodyPr/>
          <a:lstStyle/>
          <a:p>
            <a:r>
              <a:rPr lang="de-DE" dirty="0"/>
              <a:t>Gliederung</a:t>
            </a:r>
          </a:p>
        </p:txBody>
      </p:sp>
      <p:graphicFrame>
        <p:nvGraphicFramePr>
          <p:cNvPr id="226" name="Inhaltsplatzhalter 225">
            <a:extLst>
              <a:ext uri="{FF2B5EF4-FFF2-40B4-BE49-F238E27FC236}">
                <a16:creationId xmlns:a16="http://schemas.microsoft.com/office/drawing/2014/main" id="{A2665AD2-7F93-4AD6-9A10-3BA617B48206}"/>
              </a:ext>
            </a:extLst>
          </p:cNvPr>
          <p:cNvGraphicFramePr>
            <a:graphicFrameLocks noGrp="1"/>
          </p:cNvGraphicFramePr>
          <p:nvPr>
            <p:ph sz="quarter" idx="4"/>
            <p:extLst>
              <p:ext uri="{D42A27DB-BD31-4B8C-83A1-F6EECF244321}">
                <p14:modId xmlns:p14="http://schemas.microsoft.com/office/powerpoint/2010/main" val="2802384984"/>
              </p:ext>
            </p:extLst>
          </p:nvPr>
        </p:nvGraphicFramePr>
        <p:xfrm>
          <a:off x="6538683" y="2304521"/>
          <a:ext cx="5101933" cy="3833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1" name="Rechteck: abgerundete Ecken 320">
            <a:extLst>
              <a:ext uri="{FF2B5EF4-FFF2-40B4-BE49-F238E27FC236}">
                <a16:creationId xmlns:a16="http://schemas.microsoft.com/office/drawing/2014/main" id="{4C3CECB2-6E58-41FC-BF63-FE29FC3ECA02}"/>
              </a:ext>
            </a:extLst>
          </p:cNvPr>
          <p:cNvSpPr>
            <a:spLocks noChangeAspect="1"/>
          </p:cNvSpPr>
          <p:nvPr/>
        </p:nvSpPr>
        <p:spPr bwMode="auto">
          <a:xfrm>
            <a:off x="647561" y="4446368"/>
            <a:ext cx="1260000" cy="691775"/>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1600" b="0" i="0" u="none" strike="noStrike" cap="none" normalizeH="0" baseline="0" dirty="0">
                <a:ln>
                  <a:noFill/>
                </a:ln>
                <a:solidFill>
                  <a:schemeClr val="bg1"/>
                </a:solidFill>
                <a:effectLst/>
                <a:latin typeface="+mn-lt"/>
                <a:cs typeface="DejaVu Sans" charset="0"/>
              </a:rPr>
              <a:t>Fließband</a:t>
            </a:r>
          </a:p>
        </p:txBody>
      </p:sp>
      <p:pic>
        <p:nvPicPr>
          <p:cNvPr id="322" name="Inhaltsplatzhalter 4" descr="Ein Bild, das Text enthält.&#10;&#10;Automatisch generierte Beschreibung">
            <a:extLst>
              <a:ext uri="{FF2B5EF4-FFF2-40B4-BE49-F238E27FC236}">
                <a16:creationId xmlns:a16="http://schemas.microsoft.com/office/drawing/2014/main" id="{D362CB81-3E8A-4692-8655-C8F58057035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30011"/>
          <a:stretch/>
        </p:blipFill>
        <p:spPr bwMode="auto">
          <a:xfrm>
            <a:off x="1835761" y="3799378"/>
            <a:ext cx="1872000" cy="1988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5" name="Gruppieren 324">
            <a:extLst>
              <a:ext uri="{FF2B5EF4-FFF2-40B4-BE49-F238E27FC236}">
                <a16:creationId xmlns:a16="http://schemas.microsoft.com/office/drawing/2014/main" id="{A449CA3D-E3D2-4D0B-BFFA-1E4EDC939AAC}"/>
              </a:ext>
            </a:extLst>
          </p:cNvPr>
          <p:cNvGrpSpPr>
            <a:grpSpLocks noChangeAspect="1"/>
          </p:cNvGrpSpPr>
          <p:nvPr/>
        </p:nvGrpSpPr>
        <p:grpSpPr>
          <a:xfrm rot="10800000" flipV="1">
            <a:off x="1500840" y="4010169"/>
            <a:ext cx="277200" cy="554400"/>
            <a:chOff x="5076096" y="1627032"/>
            <a:chExt cx="554360" cy="1108720"/>
          </a:xfrm>
        </p:grpSpPr>
        <p:sp>
          <p:nvSpPr>
            <p:cNvPr id="326" name="Gleichschenkliges Dreieck 325">
              <a:extLst>
                <a:ext uri="{FF2B5EF4-FFF2-40B4-BE49-F238E27FC236}">
                  <a16:creationId xmlns:a16="http://schemas.microsoft.com/office/drawing/2014/main" id="{C8AA32E8-578D-4F9A-BE56-546E3B49ABC7}"/>
                </a:ext>
              </a:extLst>
            </p:cNvPr>
            <p:cNvSpPr/>
            <p:nvPr/>
          </p:nvSpPr>
          <p:spPr bwMode="auto">
            <a:xfrm>
              <a:off x="5292080" y="1940950"/>
              <a:ext cx="252275" cy="794802"/>
            </a:xfrm>
            <a:prstGeom prst="triangle">
              <a:avLst/>
            </a:prstGeom>
            <a:solidFill>
              <a:srgbClr val="E3EE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bg2"/>
                </a:solidFill>
                <a:effectLst/>
                <a:latin typeface="Helvetica" pitchFamily="34" charset="0"/>
              </a:endParaRPr>
            </a:p>
          </p:txBody>
        </p:sp>
        <p:pic>
          <p:nvPicPr>
            <p:cNvPr id="327" name="Grafik 326" descr="Videokamera">
              <a:extLst>
                <a:ext uri="{FF2B5EF4-FFF2-40B4-BE49-F238E27FC236}">
                  <a16:creationId xmlns:a16="http://schemas.microsoft.com/office/drawing/2014/main" id="{B4E5D115-A6CB-4898-A325-0ADE315635C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flipH="1">
              <a:off x="5076096" y="1627032"/>
              <a:ext cx="554360" cy="554360"/>
            </a:xfrm>
            <a:prstGeom prst="rect">
              <a:avLst/>
            </a:prstGeom>
          </p:spPr>
        </p:pic>
      </p:grpSp>
      <p:cxnSp>
        <p:nvCxnSpPr>
          <p:cNvPr id="328" name="Verbinder: gewinkelt 327">
            <a:extLst>
              <a:ext uri="{FF2B5EF4-FFF2-40B4-BE49-F238E27FC236}">
                <a16:creationId xmlns:a16="http://schemas.microsoft.com/office/drawing/2014/main" id="{5EB3BF10-B943-4CFB-BEB8-2B6DD05D6505}"/>
              </a:ext>
            </a:extLst>
          </p:cNvPr>
          <p:cNvCxnSpPr>
            <a:cxnSpLocks/>
            <a:endCxn id="321" idx="2"/>
          </p:cNvCxnSpPr>
          <p:nvPr/>
        </p:nvCxnSpPr>
        <p:spPr bwMode="auto">
          <a:xfrm rot="10800000" flipV="1">
            <a:off x="1277562" y="5051845"/>
            <a:ext cx="2457951" cy="86297"/>
          </a:xfrm>
          <a:prstGeom prst="bentConnector4">
            <a:avLst>
              <a:gd name="adj1" fmla="val -7066"/>
              <a:gd name="adj2" fmla="val 777583"/>
            </a:avLst>
          </a:prstGeom>
          <a:noFill/>
          <a:ln w="28575" cap="flat" cmpd="sng" algn="ctr">
            <a:solidFill>
              <a:schemeClr val="tx1"/>
            </a:solidFill>
            <a:prstDash val="solid"/>
            <a:round/>
            <a:headEnd type="none" w="med" len="med"/>
            <a:tailEnd type="triangle"/>
          </a:ln>
          <a:effectLst/>
        </p:spPr>
      </p:cxnSp>
      <p:cxnSp>
        <p:nvCxnSpPr>
          <p:cNvPr id="329" name="Verbinder: gewinkelt 328">
            <a:extLst>
              <a:ext uri="{FF2B5EF4-FFF2-40B4-BE49-F238E27FC236}">
                <a16:creationId xmlns:a16="http://schemas.microsoft.com/office/drawing/2014/main" id="{57ACF11B-9F77-4C07-AE39-D5CF7AEA70D2}"/>
              </a:ext>
            </a:extLst>
          </p:cNvPr>
          <p:cNvCxnSpPr>
            <a:cxnSpLocks/>
            <a:endCxn id="321" idx="0"/>
          </p:cNvCxnSpPr>
          <p:nvPr/>
        </p:nvCxnSpPr>
        <p:spPr bwMode="auto">
          <a:xfrm rot="10800000">
            <a:off x="1277561" y="4446369"/>
            <a:ext cx="2430200" cy="53007"/>
          </a:xfrm>
          <a:prstGeom prst="bentConnector4">
            <a:avLst>
              <a:gd name="adj1" fmla="val -9698"/>
              <a:gd name="adj2" fmla="val 1911308"/>
            </a:avLst>
          </a:prstGeom>
          <a:noFill/>
          <a:ln w="28575" cap="flat" cmpd="sng" algn="ctr">
            <a:solidFill>
              <a:schemeClr val="tx1"/>
            </a:solidFill>
            <a:prstDash val="solid"/>
            <a:round/>
            <a:headEnd type="none" w="med" len="med"/>
            <a:tailEnd type="triangle"/>
          </a:ln>
          <a:effectLst/>
        </p:spPr>
      </p:cxnSp>
      <p:cxnSp>
        <p:nvCxnSpPr>
          <p:cNvPr id="330" name="Gerade Verbindung mit Pfeil 329">
            <a:extLst>
              <a:ext uri="{FF2B5EF4-FFF2-40B4-BE49-F238E27FC236}">
                <a16:creationId xmlns:a16="http://schemas.microsoft.com/office/drawing/2014/main" id="{C79F5362-4C26-4119-92E5-4D8705B1CEF5}"/>
              </a:ext>
            </a:extLst>
          </p:cNvPr>
          <p:cNvCxnSpPr>
            <a:cxnSpLocks/>
            <a:endCxn id="349" idx="1"/>
          </p:cNvCxnSpPr>
          <p:nvPr/>
        </p:nvCxnSpPr>
        <p:spPr bwMode="auto">
          <a:xfrm>
            <a:off x="3715535" y="4935574"/>
            <a:ext cx="785673" cy="147652"/>
          </a:xfrm>
          <a:prstGeom prst="straightConnector1">
            <a:avLst/>
          </a:prstGeom>
          <a:ln w="28575">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31" name="Gerade Verbindung mit Pfeil 330">
            <a:extLst>
              <a:ext uri="{FF2B5EF4-FFF2-40B4-BE49-F238E27FC236}">
                <a16:creationId xmlns:a16="http://schemas.microsoft.com/office/drawing/2014/main" id="{9273BCD7-015A-4AD2-AA72-B9E0EBBBDDA8}"/>
              </a:ext>
            </a:extLst>
          </p:cNvPr>
          <p:cNvCxnSpPr>
            <a:cxnSpLocks/>
            <a:endCxn id="348" idx="1"/>
          </p:cNvCxnSpPr>
          <p:nvPr/>
        </p:nvCxnSpPr>
        <p:spPr bwMode="auto">
          <a:xfrm flipV="1">
            <a:off x="3706211" y="4493667"/>
            <a:ext cx="800597" cy="212006"/>
          </a:xfrm>
          <a:prstGeom prst="straightConnector1">
            <a:avLst/>
          </a:prstGeom>
          <a:ln w="28575">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33" name="Gerade Verbindung mit Pfeil 28">
            <a:extLst>
              <a:ext uri="{FF2B5EF4-FFF2-40B4-BE49-F238E27FC236}">
                <a16:creationId xmlns:a16="http://schemas.microsoft.com/office/drawing/2014/main" id="{B3BA5FE5-BED4-4C9A-AAD1-C2F479E235A4}"/>
              </a:ext>
            </a:extLst>
          </p:cNvPr>
          <p:cNvCxnSpPr>
            <a:cxnSpLocks/>
            <a:stCxn id="335" idx="4"/>
          </p:cNvCxnSpPr>
          <p:nvPr/>
        </p:nvCxnSpPr>
        <p:spPr bwMode="auto">
          <a:xfrm rot="16200000" flipH="1">
            <a:off x="2334672" y="4323875"/>
            <a:ext cx="909385" cy="388579"/>
          </a:xfrm>
          <a:prstGeom prst="bentConnector3">
            <a:avLst>
              <a:gd name="adj1" fmla="val 102922"/>
            </a:avLst>
          </a:prstGeom>
          <a:noFill/>
          <a:ln w="28575" cap="flat" cmpd="sng" algn="ctr">
            <a:solidFill>
              <a:srgbClr val="0070C0"/>
            </a:solidFill>
            <a:prstDash val="dash"/>
            <a:round/>
            <a:headEnd type="none" w="med" len="med"/>
            <a:tailEnd type="triangle"/>
          </a:ln>
          <a:effectLst/>
        </p:spPr>
      </p:cxnSp>
      <p:sp>
        <p:nvSpPr>
          <p:cNvPr id="335" name="Ellipse 334">
            <a:extLst>
              <a:ext uri="{FF2B5EF4-FFF2-40B4-BE49-F238E27FC236}">
                <a16:creationId xmlns:a16="http://schemas.microsoft.com/office/drawing/2014/main" id="{24A4C8A2-B068-4150-A46D-C5F0F9E9E058}"/>
              </a:ext>
            </a:extLst>
          </p:cNvPr>
          <p:cNvSpPr>
            <a:spLocks noChangeAspect="1"/>
          </p:cNvSpPr>
          <p:nvPr/>
        </p:nvSpPr>
        <p:spPr bwMode="auto">
          <a:xfrm>
            <a:off x="2181075" y="3706419"/>
            <a:ext cx="828000" cy="357054"/>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de-DE" sz="1050" dirty="0">
                <a:solidFill>
                  <a:sysClr val="windowText" lastClr="000000"/>
                </a:solidFill>
                <a:latin typeface="+mn-lt"/>
                <a:cs typeface="Times New Roman" panose="02020603050405020304" pitchFamily="18" charset="0"/>
              </a:rPr>
              <a:t>Regler</a:t>
            </a:r>
            <a:endParaRPr lang="de-DE" dirty="0">
              <a:solidFill>
                <a:sysClr val="windowText" lastClr="000000"/>
              </a:solidFill>
              <a:latin typeface="+mn-lt"/>
              <a:cs typeface="Times New Roman" panose="02020603050405020304" pitchFamily="18" charset="0"/>
            </a:endParaRPr>
          </a:p>
        </p:txBody>
      </p:sp>
      <p:cxnSp>
        <p:nvCxnSpPr>
          <p:cNvPr id="336" name="Gerade Verbindung mit Pfeil 28">
            <a:extLst>
              <a:ext uri="{FF2B5EF4-FFF2-40B4-BE49-F238E27FC236}">
                <a16:creationId xmlns:a16="http://schemas.microsoft.com/office/drawing/2014/main" id="{8D51F290-A41D-46A3-8CBD-3016E9665EDE}"/>
              </a:ext>
            </a:extLst>
          </p:cNvPr>
          <p:cNvCxnSpPr>
            <a:cxnSpLocks/>
            <a:stCxn id="335" idx="5"/>
          </p:cNvCxnSpPr>
          <p:nvPr/>
        </p:nvCxnSpPr>
        <p:spPr bwMode="auto">
          <a:xfrm>
            <a:off x="2887817" y="4011184"/>
            <a:ext cx="15814" cy="604758"/>
          </a:xfrm>
          <a:prstGeom prst="straightConnector1">
            <a:avLst/>
          </a:prstGeom>
          <a:noFill/>
          <a:ln w="28575" cap="flat" cmpd="sng" algn="ctr">
            <a:solidFill>
              <a:srgbClr val="0070C0"/>
            </a:solidFill>
            <a:prstDash val="dash"/>
            <a:round/>
            <a:headEnd type="none" w="med" len="med"/>
            <a:tailEnd type="triangle"/>
          </a:ln>
          <a:effectLst/>
        </p:spPr>
      </p:cxnSp>
      <p:sp>
        <p:nvSpPr>
          <p:cNvPr id="348" name="Rechteck: abgerundete Ecken 347">
            <a:extLst>
              <a:ext uri="{FF2B5EF4-FFF2-40B4-BE49-F238E27FC236}">
                <a16:creationId xmlns:a16="http://schemas.microsoft.com/office/drawing/2014/main" id="{7BE2A78F-2F5A-42EE-BA1E-5A871AFCE948}"/>
              </a:ext>
            </a:extLst>
          </p:cNvPr>
          <p:cNvSpPr>
            <a:spLocks noChangeAspect="1"/>
          </p:cNvSpPr>
          <p:nvPr/>
        </p:nvSpPr>
        <p:spPr bwMode="auto">
          <a:xfrm>
            <a:off x="4506808" y="4281661"/>
            <a:ext cx="1072800" cy="424012"/>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900" b="0" i="0" u="none" strike="noStrike" cap="none" normalizeH="0" baseline="0" dirty="0">
                <a:ln>
                  <a:noFill/>
                </a:ln>
                <a:solidFill>
                  <a:schemeClr val="bg1"/>
                </a:solidFill>
                <a:effectLst/>
                <a:latin typeface="+mn-lt"/>
                <a:cs typeface="DejaVu Sans" charset="0"/>
              </a:rPr>
              <a:t>Gutfraktion</a:t>
            </a:r>
            <a:endParaRPr kumimoji="0" lang="de-DE" sz="2000" b="0" i="0" u="none" strike="noStrike" cap="none" normalizeH="0" baseline="0" dirty="0">
              <a:ln>
                <a:noFill/>
              </a:ln>
              <a:solidFill>
                <a:schemeClr val="bg1"/>
              </a:solidFill>
              <a:effectLst/>
              <a:latin typeface="+mn-lt"/>
              <a:cs typeface="DejaVu Sans" charset="0"/>
            </a:endParaRPr>
          </a:p>
        </p:txBody>
      </p:sp>
      <p:sp>
        <p:nvSpPr>
          <p:cNvPr id="349" name="Rechteck: abgerundete Ecken 348">
            <a:extLst>
              <a:ext uri="{FF2B5EF4-FFF2-40B4-BE49-F238E27FC236}">
                <a16:creationId xmlns:a16="http://schemas.microsoft.com/office/drawing/2014/main" id="{0D357749-3336-49AA-8851-5F95E388EDDE}"/>
              </a:ext>
            </a:extLst>
          </p:cNvPr>
          <p:cNvSpPr>
            <a:spLocks noChangeAspect="1"/>
          </p:cNvSpPr>
          <p:nvPr/>
        </p:nvSpPr>
        <p:spPr bwMode="auto">
          <a:xfrm>
            <a:off x="4501208" y="4871220"/>
            <a:ext cx="1072800" cy="424012"/>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900" b="0" i="0" u="none" strike="noStrike" cap="none" normalizeH="0" baseline="0" dirty="0">
                <a:ln>
                  <a:noFill/>
                </a:ln>
                <a:solidFill>
                  <a:schemeClr val="bg1"/>
                </a:solidFill>
                <a:effectLst/>
                <a:latin typeface="+mn-lt"/>
                <a:cs typeface="DejaVu Sans" charset="0"/>
              </a:rPr>
              <a:t>Schlechtfraktion</a:t>
            </a:r>
          </a:p>
        </p:txBody>
      </p:sp>
      <p:cxnSp>
        <p:nvCxnSpPr>
          <p:cNvPr id="350" name="Gerade Verbindung mit Pfeil 28">
            <a:extLst>
              <a:ext uri="{FF2B5EF4-FFF2-40B4-BE49-F238E27FC236}">
                <a16:creationId xmlns:a16="http://schemas.microsoft.com/office/drawing/2014/main" id="{27FBDB7A-C814-4437-81BE-1C276FF905C6}"/>
              </a:ext>
            </a:extLst>
          </p:cNvPr>
          <p:cNvCxnSpPr>
            <a:cxnSpLocks/>
            <a:stCxn id="327" idx="1"/>
            <a:endCxn id="335" idx="2"/>
          </p:cNvCxnSpPr>
          <p:nvPr/>
        </p:nvCxnSpPr>
        <p:spPr bwMode="auto">
          <a:xfrm rot="5400000" flipH="1" flipV="1">
            <a:off x="1847646" y="3676741"/>
            <a:ext cx="125223" cy="541635"/>
          </a:xfrm>
          <a:prstGeom prst="bentConnector2">
            <a:avLst/>
          </a:prstGeom>
          <a:noFill/>
          <a:ln w="28575" cap="flat" cmpd="sng" algn="ctr">
            <a:solidFill>
              <a:srgbClr val="0070C0"/>
            </a:solidFill>
            <a:prstDash val="dash"/>
            <a:round/>
            <a:headEnd type="none" w="med" len="med"/>
            <a:tailEnd type="triangle"/>
          </a:ln>
          <a:effectLst/>
        </p:spPr>
      </p:cxnSp>
      <p:grpSp>
        <p:nvGrpSpPr>
          <p:cNvPr id="397" name="Gruppieren 396">
            <a:extLst>
              <a:ext uri="{FF2B5EF4-FFF2-40B4-BE49-F238E27FC236}">
                <a16:creationId xmlns:a16="http://schemas.microsoft.com/office/drawing/2014/main" id="{61699396-4159-442D-A4C1-1C1244CF8C98}"/>
              </a:ext>
            </a:extLst>
          </p:cNvPr>
          <p:cNvGrpSpPr>
            <a:grpSpLocks noChangeAspect="1"/>
          </p:cNvGrpSpPr>
          <p:nvPr/>
        </p:nvGrpSpPr>
        <p:grpSpPr>
          <a:xfrm>
            <a:off x="3049360" y="3861281"/>
            <a:ext cx="396000" cy="478512"/>
            <a:chOff x="5807972" y="1772816"/>
            <a:chExt cx="792088" cy="957130"/>
          </a:xfrm>
        </p:grpSpPr>
        <p:sp>
          <p:nvSpPr>
            <p:cNvPr id="398" name="Rechteck 397">
              <a:extLst>
                <a:ext uri="{FF2B5EF4-FFF2-40B4-BE49-F238E27FC236}">
                  <a16:creationId xmlns:a16="http://schemas.microsoft.com/office/drawing/2014/main" id="{BFB915EC-DDCB-4EB9-A127-A25DD1A2954B}"/>
                </a:ext>
              </a:extLst>
            </p:cNvPr>
            <p:cNvSpPr/>
            <p:nvPr/>
          </p:nvSpPr>
          <p:spPr bwMode="auto">
            <a:xfrm>
              <a:off x="5807972" y="1772816"/>
              <a:ext cx="792088" cy="9167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effectLst/>
                <a:latin typeface="Times New Roman" pitchFamily="16" charset="0"/>
                <a:cs typeface="DejaVu Sans" charset="0"/>
              </a:endParaRPr>
            </a:p>
          </p:txBody>
        </p:sp>
        <p:grpSp>
          <p:nvGrpSpPr>
            <p:cNvPr id="399" name="Gruppieren 398">
              <a:extLst>
                <a:ext uri="{FF2B5EF4-FFF2-40B4-BE49-F238E27FC236}">
                  <a16:creationId xmlns:a16="http://schemas.microsoft.com/office/drawing/2014/main" id="{2E8D0A2C-2E5C-4B59-A92C-534C91A23CFE}"/>
                </a:ext>
              </a:extLst>
            </p:cNvPr>
            <p:cNvGrpSpPr/>
            <p:nvPr/>
          </p:nvGrpSpPr>
          <p:grpSpPr>
            <a:xfrm>
              <a:off x="6011411" y="2267981"/>
              <a:ext cx="358026" cy="461965"/>
              <a:chOff x="6025001" y="2224022"/>
              <a:chExt cx="358025" cy="461966"/>
            </a:xfrm>
          </p:grpSpPr>
          <p:sp>
            <p:nvSpPr>
              <p:cNvPr id="400" name="Freihandform: Form 399">
                <a:extLst>
                  <a:ext uri="{FF2B5EF4-FFF2-40B4-BE49-F238E27FC236}">
                    <a16:creationId xmlns:a16="http://schemas.microsoft.com/office/drawing/2014/main" id="{597DFAB3-E8E5-4CF1-BFCA-8061D017D451}"/>
                  </a:ext>
                </a:extLst>
              </p:cNvPr>
              <p:cNvSpPr/>
              <p:nvPr/>
            </p:nvSpPr>
            <p:spPr>
              <a:xfrm rot="16200000" flipH="1" flipV="1">
                <a:off x="6284857" y="2310641"/>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401" name="Freihandform: Form 400">
                <a:extLst>
                  <a:ext uri="{FF2B5EF4-FFF2-40B4-BE49-F238E27FC236}">
                    <a16:creationId xmlns:a16="http://schemas.microsoft.com/office/drawing/2014/main" id="{E26752ED-6E46-4488-BF71-7ACE05CC149E}"/>
                  </a:ext>
                </a:extLst>
              </p:cNvPr>
              <p:cNvSpPr/>
              <p:nvPr/>
            </p:nvSpPr>
            <p:spPr>
              <a:xfrm rot="16200000" flipH="1" flipV="1">
                <a:off x="6238660" y="2310641"/>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402" name="Freihandform: Form 401">
                <a:extLst>
                  <a:ext uri="{FF2B5EF4-FFF2-40B4-BE49-F238E27FC236}">
                    <a16:creationId xmlns:a16="http://schemas.microsoft.com/office/drawing/2014/main" id="{0E564A4D-B889-4C7F-B8CD-694B6AA9FFD2}"/>
                  </a:ext>
                </a:extLst>
              </p:cNvPr>
              <p:cNvSpPr/>
              <p:nvPr/>
            </p:nvSpPr>
            <p:spPr>
              <a:xfrm rot="16200000" flipH="1" flipV="1">
                <a:off x="6261759" y="2287543"/>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403" name="Freihandform: Form 402">
                <a:extLst>
                  <a:ext uri="{FF2B5EF4-FFF2-40B4-BE49-F238E27FC236}">
                    <a16:creationId xmlns:a16="http://schemas.microsoft.com/office/drawing/2014/main" id="{C2E57F9C-3295-4723-A225-7E41C275D16B}"/>
                  </a:ext>
                </a:extLst>
              </p:cNvPr>
              <p:cNvSpPr/>
              <p:nvPr/>
            </p:nvSpPr>
            <p:spPr>
              <a:xfrm rot="16200000" flipH="1" flipV="1">
                <a:off x="6261759" y="2333739"/>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404" name="Freihandform: Form 403">
                <a:extLst>
                  <a:ext uri="{FF2B5EF4-FFF2-40B4-BE49-F238E27FC236}">
                    <a16:creationId xmlns:a16="http://schemas.microsoft.com/office/drawing/2014/main" id="{2C9B57F6-3D36-45D7-ACB8-B17223D8621B}"/>
                  </a:ext>
                </a:extLst>
              </p:cNvPr>
              <p:cNvSpPr/>
              <p:nvPr/>
            </p:nvSpPr>
            <p:spPr>
              <a:xfrm rot="16200000" flipH="1" flipV="1">
                <a:off x="6307955" y="2472329"/>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405" name="Freihandform: Form 404">
                <a:extLst>
                  <a:ext uri="{FF2B5EF4-FFF2-40B4-BE49-F238E27FC236}">
                    <a16:creationId xmlns:a16="http://schemas.microsoft.com/office/drawing/2014/main" id="{6D84FFC6-22A8-453A-95CD-D80B1BD3525B}"/>
                  </a:ext>
                </a:extLst>
              </p:cNvPr>
              <p:cNvSpPr/>
              <p:nvPr/>
            </p:nvSpPr>
            <p:spPr>
              <a:xfrm rot="16200000" flipH="1" flipV="1">
                <a:off x="6261759" y="2472329"/>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406" name="Freihandform: Form 405">
                <a:extLst>
                  <a:ext uri="{FF2B5EF4-FFF2-40B4-BE49-F238E27FC236}">
                    <a16:creationId xmlns:a16="http://schemas.microsoft.com/office/drawing/2014/main" id="{05B99F95-B06A-4BDC-BEDB-10170D99340C}"/>
                  </a:ext>
                </a:extLst>
              </p:cNvPr>
              <p:cNvSpPr/>
              <p:nvPr/>
            </p:nvSpPr>
            <p:spPr>
              <a:xfrm rot="16200000" flipH="1" flipV="1">
                <a:off x="6284857" y="2449231"/>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407" name="Freihandform: Form 406">
                <a:extLst>
                  <a:ext uri="{FF2B5EF4-FFF2-40B4-BE49-F238E27FC236}">
                    <a16:creationId xmlns:a16="http://schemas.microsoft.com/office/drawing/2014/main" id="{E4009177-3D88-4066-9B80-42A55740B639}"/>
                  </a:ext>
                </a:extLst>
              </p:cNvPr>
              <p:cNvSpPr/>
              <p:nvPr/>
            </p:nvSpPr>
            <p:spPr>
              <a:xfrm rot="16200000" flipH="1" flipV="1">
                <a:off x="6284857" y="2495428"/>
                <a:ext cx="23098" cy="23098"/>
              </a:xfrm>
              <a:custGeom>
                <a:avLst/>
                <a:gdLst>
                  <a:gd name="connsiteX0" fmla="*/ 23098 w 23098"/>
                  <a:gd name="connsiteY0" fmla="*/ 11549 h 23098"/>
                  <a:gd name="connsiteX1" fmla="*/ 11549 w 23098"/>
                  <a:gd name="connsiteY1" fmla="*/ 23098 h 23098"/>
                  <a:gd name="connsiteX2" fmla="*/ 0 w 23098"/>
                  <a:gd name="connsiteY2" fmla="*/ 11549 h 23098"/>
                  <a:gd name="connsiteX3" fmla="*/ 11549 w 23098"/>
                  <a:gd name="connsiteY3" fmla="*/ 0 h 23098"/>
                  <a:gd name="connsiteX4" fmla="*/ 23098 w 23098"/>
                  <a:gd name="connsiteY4" fmla="*/ 11549 h 23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8" h="23098">
                    <a:moveTo>
                      <a:pt x="23098" y="11549"/>
                    </a:moveTo>
                    <a:cubicBezTo>
                      <a:pt x="23098" y="17928"/>
                      <a:pt x="17928" y="23098"/>
                      <a:pt x="11549" y="23098"/>
                    </a:cubicBezTo>
                    <a:cubicBezTo>
                      <a:pt x="5171" y="23098"/>
                      <a:pt x="0" y="17928"/>
                      <a:pt x="0" y="11549"/>
                    </a:cubicBezTo>
                    <a:cubicBezTo>
                      <a:pt x="0" y="5171"/>
                      <a:pt x="5171" y="0"/>
                      <a:pt x="11549" y="0"/>
                    </a:cubicBezTo>
                    <a:cubicBezTo>
                      <a:pt x="17928" y="0"/>
                      <a:pt x="23098" y="5171"/>
                      <a:pt x="23098" y="11549"/>
                    </a:cubicBezTo>
                    <a:close/>
                  </a:path>
                </a:pathLst>
              </a:custGeom>
              <a:solidFill>
                <a:srgbClr val="000000"/>
              </a:solidFill>
              <a:ln w="5755" cap="flat">
                <a:noFill/>
                <a:prstDash val="solid"/>
                <a:miter/>
              </a:ln>
            </p:spPr>
            <p:txBody>
              <a:bodyPr rtlCol="0" anchor="ctr"/>
              <a:lstStyle/>
              <a:p>
                <a:endParaRPr lang="en-GB"/>
              </a:p>
            </p:txBody>
          </p:sp>
          <p:sp>
            <p:nvSpPr>
              <p:cNvPr id="408" name="Freihandform: Form 407">
                <a:extLst>
                  <a:ext uri="{FF2B5EF4-FFF2-40B4-BE49-F238E27FC236}">
                    <a16:creationId xmlns:a16="http://schemas.microsoft.com/office/drawing/2014/main" id="{65C91E42-932C-4C07-9CD3-629F16B2F081}"/>
                  </a:ext>
                </a:extLst>
              </p:cNvPr>
              <p:cNvSpPr/>
              <p:nvPr/>
            </p:nvSpPr>
            <p:spPr>
              <a:xfrm rot="16200000" flipH="1" flipV="1">
                <a:off x="6065423" y="2530075"/>
                <a:ext cx="115491" cy="196335"/>
              </a:xfrm>
              <a:custGeom>
                <a:avLst/>
                <a:gdLst>
                  <a:gd name="connsiteX0" fmla="*/ 80844 w 115491"/>
                  <a:gd name="connsiteY0" fmla="*/ 0 h 196335"/>
                  <a:gd name="connsiteX1" fmla="*/ 46197 w 115491"/>
                  <a:gd name="connsiteY1" fmla="*/ 34648 h 196335"/>
                  <a:gd name="connsiteX2" fmla="*/ 0 w 115491"/>
                  <a:gd name="connsiteY2" fmla="*/ 34648 h 196335"/>
                  <a:gd name="connsiteX3" fmla="*/ 0 w 115491"/>
                  <a:gd name="connsiteY3" fmla="*/ 161688 h 196335"/>
                  <a:gd name="connsiteX4" fmla="*/ 46197 w 115491"/>
                  <a:gd name="connsiteY4" fmla="*/ 161688 h 196335"/>
                  <a:gd name="connsiteX5" fmla="*/ 80844 w 115491"/>
                  <a:gd name="connsiteY5" fmla="*/ 196336 h 196335"/>
                  <a:gd name="connsiteX6" fmla="*/ 115492 w 115491"/>
                  <a:gd name="connsiteY6" fmla="*/ 196336 h 196335"/>
                  <a:gd name="connsiteX7" fmla="*/ 115492 w 115491"/>
                  <a:gd name="connsiteY7" fmla="*/ 0 h 19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91" h="196335">
                    <a:moveTo>
                      <a:pt x="80844" y="0"/>
                    </a:moveTo>
                    <a:lnTo>
                      <a:pt x="46197" y="34648"/>
                    </a:lnTo>
                    <a:lnTo>
                      <a:pt x="0" y="34648"/>
                    </a:lnTo>
                    <a:lnTo>
                      <a:pt x="0" y="161688"/>
                    </a:lnTo>
                    <a:lnTo>
                      <a:pt x="46197" y="161688"/>
                    </a:lnTo>
                    <a:lnTo>
                      <a:pt x="80844" y="196336"/>
                    </a:lnTo>
                    <a:lnTo>
                      <a:pt x="115492" y="196336"/>
                    </a:lnTo>
                    <a:lnTo>
                      <a:pt x="115492" y="0"/>
                    </a:lnTo>
                    <a:close/>
                  </a:path>
                </a:pathLst>
              </a:custGeom>
              <a:solidFill>
                <a:srgbClr val="000000"/>
              </a:solidFill>
              <a:ln w="5755" cap="flat">
                <a:noFill/>
                <a:prstDash val="solid"/>
                <a:miter/>
              </a:ln>
            </p:spPr>
            <p:txBody>
              <a:bodyPr rtlCol="0" anchor="ctr"/>
              <a:lstStyle/>
              <a:p>
                <a:endParaRPr lang="en-GB"/>
              </a:p>
            </p:txBody>
          </p:sp>
          <p:sp>
            <p:nvSpPr>
              <p:cNvPr id="409" name="Freihandform: Form 408">
                <a:extLst>
                  <a:ext uri="{FF2B5EF4-FFF2-40B4-BE49-F238E27FC236}">
                    <a16:creationId xmlns:a16="http://schemas.microsoft.com/office/drawing/2014/main" id="{49FE0C12-6E7C-4961-A116-A8CC59D3C01E}"/>
                  </a:ext>
                </a:extLst>
              </p:cNvPr>
              <p:cNvSpPr/>
              <p:nvPr/>
            </p:nvSpPr>
            <p:spPr>
              <a:xfrm rot="16200000" flipH="1" flipV="1">
                <a:off x="6030776" y="2218248"/>
                <a:ext cx="346475" cy="358024"/>
              </a:xfrm>
              <a:custGeom>
                <a:avLst/>
                <a:gdLst>
                  <a:gd name="connsiteX0" fmla="*/ 259856 w 346475"/>
                  <a:gd name="connsiteY0" fmla="*/ 138590 h 358024"/>
                  <a:gd name="connsiteX1" fmla="*/ 207885 w 346475"/>
                  <a:gd name="connsiteY1" fmla="*/ 86619 h 358024"/>
                  <a:gd name="connsiteX2" fmla="*/ 259856 w 346475"/>
                  <a:gd name="connsiteY2" fmla="*/ 34648 h 358024"/>
                  <a:gd name="connsiteX3" fmla="*/ 311828 w 346475"/>
                  <a:gd name="connsiteY3" fmla="*/ 86619 h 358024"/>
                  <a:gd name="connsiteX4" fmla="*/ 259856 w 346475"/>
                  <a:gd name="connsiteY4" fmla="*/ 138590 h 358024"/>
                  <a:gd name="connsiteX5" fmla="*/ 277180 w 346475"/>
                  <a:gd name="connsiteY5" fmla="*/ 323377 h 358024"/>
                  <a:gd name="connsiteX6" fmla="*/ 265631 w 346475"/>
                  <a:gd name="connsiteY6" fmla="*/ 311828 h 358024"/>
                  <a:gd name="connsiteX7" fmla="*/ 277180 w 346475"/>
                  <a:gd name="connsiteY7" fmla="*/ 300278 h 358024"/>
                  <a:gd name="connsiteX8" fmla="*/ 288729 w 346475"/>
                  <a:gd name="connsiteY8" fmla="*/ 311828 h 358024"/>
                  <a:gd name="connsiteX9" fmla="*/ 277180 w 346475"/>
                  <a:gd name="connsiteY9" fmla="*/ 323377 h 358024"/>
                  <a:gd name="connsiteX10" fmla="*/ 167463 w 346475"/>
                  <a:gd name="connsiteY10" fmla="*/ 161688 h 358024"/>
                  <a:gd name="connsiteX11" fmla="*/ 183054 w 346475"/>
                  <a:gd name="connsiteY11" fmla="*/ 126463 h 358024"/>
                  <a:gd name="connsiteX12" fmla="*/ 216547 w 346475"/>
                  <a:gd name="connsiteY12" fmla="*/ 161688 h 358024"/>
                  <a:gd name="connsiteX13" fmla="*/ 167463 w 346475"/>
                  <a:gd name="connsiteY13" fmla="*/ 161688 h 358024"/>
                  <a:gd name="connsiteX14" fmla="*/ 98168 w 346475"/>
                  <a:gd name="connsiteY14" fmla="*/ 161688 h 358024"/>
                  <a:gd name="connsiteX15" fmla="*/ 46197 w 346475"/>
                  <a:gd name="connsiteY15" fmla="*/ 109717 h 358024"/>
                  <a:gd name="connsiteX16" fmla="*/ 98168 w 346475"/>
                  <a:gd name="connsiteY16" fmla="*/ 57746 h 358024"/>
                  <a:gd name="connsiteX17" fmla="*/ 150139 w 346475"/>
                  <a:gd name="connsiteY17" fmla="*/ 109717 h 358024"/>
                  <a:gd name="connsiteX18" fmla="*/ 98168 w 346475"/>
                  <a:gd name="connsiteY18" fmla="*/ 161688 h 358024"/>
                  <a:gd name="connsiteX19" fmla="*/ 302588 w 346475"/>
                  <a:gd name="connsiteY19" fmla="*/ 161688 h 358024"/>
                  <a:gd name="connsiteX20" fmla="*/ 346475 w 346475"/>
                  <a:gd name="connsiteY20" fmla="*/ 86619 h 358024"/>
                  <a:gd name="connsiteX21" fmla="*/ 259856 w 346475"/>
                  <a:gd name="connsiteY21" fmla="*/ 0 h 358024"/>
                  <a:gd name="connsiteX22" fmla="*/ 174970 w 346475"/>
                  <a:gd name="connsiteY22" fmla="*/ 69872 h 358024"/>
                  <a:gd name="connsiteX23" fmla="*/ 98168 w 346475"/>
                  <a:gd name="connsiteY23" fmla="*/ 23098 h 358024"/>
                  <a:gd name="connsiteX24" fmla="*/ 11549 w 346475"/>
                  <a:gd name="connsiteY24" fmla="*/ 109717 h 358024"/>
                  <a:gd name="connsiteX25" fmla="*/ 46197 w 346475"/>
                  <a:gd name="connsiteY25" fmla="*/ 179012 h 358024"/>
                  <a:gd name="connsiteX26" fmla="*/ 46197 w 346475"/>
                  <a:gd name="connsiteY26" fmla="*/ 196336 h 358024"/>
                  <a:gd name="connsiteX27" fmla="*/ 34648 w 346475"/>
                  <a:gd name="connsiteY27" fmla="*/ 196336 h 358024"/>
                  <a:gd name="connsiteX28" fmla="*/ 23098 w 346475"/>
                  <a:gd name="connsiteY28" fmla="*/ 184787 h 358024"/>
                  <a:gd name="connsiteX29" fmla="*/ 0 w 346475"/>
                  <a:gd name="connsiteY29" fmla="*/ 184787 h 358024"/>
                  <a:gd name="connsiteX30" fmla="*/ 0 w 346475"/>
                  <a:gd name="connsiteY30" fmla="*/ 242533 h 358024"/>
                  <a:gd name="connsiteX31" fmla="*/ 23098 w 346475"/>
                  <a:gd name="connsiteY31" fmla="*/ 242533 h 358024"/>
                  <a:gd name="connsiteX32" fmla="*/ 34648 w 346475"/>
                  <a:gd name="connsiteY32" fmla="*/ 230983 h 358024"/>
                  <a:gd name="connsiteX33" fmla="*/ 46197 w 346475"/>
                  <a:gd name="connsiteY33" fmla="*/ 230983 h 358024"/>
                  <a:gd name="connsiteX34" fmla="*/ 46197 w 346475"/>
                  <a:gd name="connsiteY34" fmla="*/ 334926 h 358024"/>
                  <a:gd name="connsiteX35" fmla="*/ 69295 w 346475"/>
                  <a:gd name="connsiteY35" fmla="*/ 358024 h 358024"/>
                  <a:gd name="connsiteX36" fmla="*/ 300278 w 346475"/>
                  <a:gd name="connsiteY36" fmla="*/ 358024 h 358024"/>
                  <a:gd name="connsiteX37" fmla="*/ 323377 w 346475"/>
                  <a:gd name="connsiteY37" fmla="*/ 334926 h 358024"/>
                  <a:gd name="connsiteX38" fmla="*/ 323377 w 346475"/>
                  <a:gd name="connsiteY38" fmla="*/ 184787 h 358024"/>
                  <a:gd name="connsiteX39" fmla="*/ 302588 w 346475"/>
                  <a:gd name="connsiteY39" fmla="*/ 161688 h 35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475" h="358024">
                    <a:moveTo>
                      <a:pt x="259856" y="138590"/>
                    </a:moveTo>
                    <a:cubicBezTo>
                      <a:pt x="230983" y="138590"/>
                      <a:pt x="207885" y="115492"/>
                      <a:pt x="207885" y="86619"/>
                    </a:cubicBezTo>
                    <a:cubicBezTo>
                      <a:pt x="207885" y="57746"/>
                      <a:pt x="230983" y="34648"/>
                      <a:pt x="259856" y="34648"/>
                    </a:cubicBezTo>
                    <a:cubicBezTo>
                      <a:pt x="288729" y="34648"/>
                      <a:pt x="311828" y="57746"/>
                      <a:pt x="311828" y="86619"/>
                    </a:cubicBezTo>
                    <a:cubicBezTo>
                      <a:pt x="311828" y="115492"/>
                      <a:pt x="288729" y="138590"/>
                      <a:pt x="259856" y="138590"/>
                    </a:cubicBezTo>
                    <a:close/>
                    <a:moveTo>
                      <a:pt x="277180" y="323377"/>
                    </a:moveTo>
                    <a:cubicBezTo>
                      <a:pt x="270828" y="323377"/>
                      <a:pt x="265631" y="318180"/>
                      <a:pt x="265631" y="311828"/>
                    </a:cubicBezTo>
                    <a:cubicBezTo>
                      <a:pt x="265631" y="305475"/>
                      <a:pt x="270828" y="300278"/>
                      <a:pt x="277180" y="300278"/>
                    </a:cubicBezTo>
                    <a:cubicBezTo>
                      <a:pt x="283532" y="300278"/>
                      <a:pt x="288729" y="305475"/>
                      <a:pt x="288729" y="311828"/>
                    </a:cubicBezTo>
                    <a:cubicBezTo>
                      <a:pt x="288729" y="318180"/>
                      <a:pt x="283532" y="323377"/>
                      <a:pt x="277180" y="323377"/>
                    </a:cubicBezTo>
                    <a:close/>
                    <a:moveTo>
                      <a:pt x="167463" y="161688"/>
                    </a:moveTo>
                    <a:cubicBezTo>
                      <a:pt x="174970" y="151294"/>
                      <a:pt x="180744" y="139745"/>
                      <a:pt x="183054" y="126463"/>
                    </a:cubicBezTo>
                    <a:cubicBezTo>
                      <a:pt x="190561" y="140900"/>
                      <a:pt x="202688" y="153026"/>
                      <a:pt x="216547" y="161688"/>
                    </a:cubicBezTo>
                    <a:lnTo>
                      <a:pt x="167463" y="161688"/>
                    </a:lnTo>
                    <a:close/>
                    <a:moveTo>
                      <a:pt x="98168" y="161688"/>
                    </a:moveTo>
                    <a:cubicBezTo>
                      <a:pt x="69295" y="161688"/>
                      <a:pt x="46197" y="138590"/>
                      <a:pt x="46197" y="109717"/>
                    </a:cubicBezTo>
                    <a:cubicBezTo>
                      <a:pt x="46197" y="80844"/>
                      <a:pt x="69295" y="57746"/>
                      <a:pt x="98168" y="57746"/>
                    </a:cubicBezTo>
                    <a:cubicBezTo>
                      <a:pt x="127041" y="57746"/>
                      <a:pt x="150139" y="80844"/>
                      <a:pt x="150139" y="109717"/>
                    </a:cubicBezTo>
                    <a:cubicBezTo>
                      <a:pt x="150139" y="138590"/>
                      <a:pt x="127041" y="161688"/>
                      <a:pt x="98168" y="161688"/>
                    </a:cubicBezTo>
                    <a:close/>
                    <a:moveTo>
                      <a:pt x="302588" y="161688"/>
                    </a:moveTo>
                    <a:cubicBezTo>
                      <a:pt x="328574" y="146674"/>
                      <a:pt x="346475" y="118956"/>
                      <a:pt x="346475" y="86619"/>
                    </a:cubicBezTo>
                    <a:cubicBezTo>
                      <a:pt x="346475" y="38690"/>
                      <a:pt x="307785" y="0"/>
                      <a:pt x="259856" y="0"/>
                    </a:cubicBezTo>
                    <a:cubicBezTo>
                      <a:pt x="217702" y="0"/>
                      <a:pt x="183054" y="30028"/>
                      <a:pt x="174970" y="69872"/>
                    </a:cubicBezTo>
                    <a:cubicBezTo>
                      <a:pt x="160533" y="42154"/>
                      <a:pt x="131661" y="23098"/>
                      <a:pt x="98168" y="23098"/>
                    </a:cubicBezTo>
                    <a:cubicBezTo>
                      <a:pt x="50239" y="23098"/>
                      <a:pt x="11549" y="61788"/>
                      <a:pt x="11549" y="109717"/>
                    </a:cubicBezTo>
                    <a:cubicBezTo>
                      <a:pt x="11549" y="138013"/>
                      <a:pt x="25408" y="162843"/>
                      <a:pt x="46197" y="179012"/>
                    </a:cubicBezTo>
                    <a:lnTo>
                      <a:pt x="46197" y="196336"/>
                    </a:lnTo>
                    <a:lnTo>
                      <a:pt x="34648" y="196336"/>
                    </a:lnTo>
                    <a:lnTo>
                      <a:pt x="23098" y="184787"/>
                    </a:lnTo>
                    <a:lnTo>
                      <a:pt x="0" y="184787"/>
                    </a:lnTo>
                    <a:lnTo>
                      <a:pt x="0" y="242533"/>
                    </a:lnTo>
                    <a:lnTo>
                      <a:pt x="23098" y="242533"/>
                    </a:lnTo>
                    <a:lnTo>
                      <a:pt x="34648" y="230983"/>
                    </a:lnTo>
                    <a:lnTo>
                      <a:pt x="46197" y="230983"/>
                    </a:lnTo>
                    <a:lnTo>
                      <a:pt x="46197" y="334926"/>
                    </a:lnTo>
                    <a:cubicBezTo>
                      <a:pt x="46197" y="347630"/>
                      <a:pt x="56591" y="358024"/>
                      <a:pt x="69295" y="358024"/>
                    </a:cubicBezTo>
                    <a:lnTo>
                      <a:pt x="300278" y="358024"/>
                    </a:lnTo>
                    <a:cubicBezTo>
                      <a:pt x="312982" y="358024"/>
                      <a:pt x="323377" y="347630"/>
                      <a:pt x="323377" y="334926"/>
                    </a:cubicBezTo>
                    <a:lnTo>
                      <a:pt x="323377" y="184787"/>
                    </a:lnTo>
                    <a:cubicBezTo>
                      <a:pt x="323377" y="172660"/>
                      <a:pt x="314137" y="162843"/>
                      <a:pt x="302588" y="161688"/>
                    </a:cubicBezTo>
                    <a:close/>
                  </a:path>
                </a:pathLst>
              </a:custGeom>
              <a:solidFill>
                <a:srgbClr val="000000"/>
              </a:solidFill>
              <a:ln w="5755" cap="flat">
                <a:noFill/>
                <a:prstDash val="solid"/>
                <a:miter/>
              </a:ln>
            </p:spPr>
            <p:txBody>
              <a:bodyPr rtlCol="0" anchor="ctr"/>
              <a:lstStyle/>
              <a:p>
                <a:endParaRPr lang="en-GB"/>
              </a:p>
            </p:txBody>
          </p:sp>
        </p:grpSp>
      </p:grpSp>
      <p:cxnSp>
        <p:nvCxnSpPr>
          <p:cNvPr id="432" name="Gerade Verbindung mit Pfeil 28">
            <a:extLst>
              <a:ext uri="{FF2B5EF4-FFF2-40B4-BE49-F238E27FC236}">
                <a16:creationId xmlns:a16="http://schemas.microsoft.com/office/drawing/2014/main" id="{4758861D-6947-4A57-947D-E880281C6425}"/>
              </a:ext>
            </a:extLst>
          </p:cNvPr>
          <p:cNvCxnSpPr>
            <a:cxnSpLocks/>
            <a:endCxn id="335" idx="6"/>
          </p:cNvCxnSpPr>
          <p:nvPr/>
        </p:nvCxnSpPr>
        <p:spPr bwMode="auto">
          <a:xfrm rot="10800000">
            <a:off x="3009075" y="3884947"/>
            <a:ext cx="267322" cy="156983"/>
          </a:xfrm>
          <a:prstGeom prst="bentConnector3">
            <a:avLst>
              <a:gd name="adj1" fmla="val -2625"/>
            </a:avLst>
          </a:prstGeom>
          <a:noFill/>
          <a:ln w="28575" cap="flat" cmpd="sng" algn="ctr">
            <a:solidFill>
              <a:srgbClr val="0070C0"/>
            </a:solidFill>
            <a:prstDash val="dash"/>
            <a:round/>
            <a:headEnd type="none" w="med" len="med"/>
            <a:tailEnd type="triangle"/>
          </a:ln>
          <a:effectLst/>
        </p:spPr>
      </p:cxnSp>
      <p:sp>
        <p:nvSpPr>
          <p:cNvPr id="438" name="Titel 1">
            <a:extLst>
              <a:ext uri="{FF2B5EF4-FFF2-40B4-BE49-F238E27FC236}">
                <a16:creationId xmlns:a16="http://schemas.microsoft.com/office/drawing/2014/main" id="{2A5FB673-CA5A-4AA4-ADC1-1C1FD08D11F5}"/>
              </a:ext>
            </a:extLst>
          </p:cNvPr>
          <p:cNvSpPr>
            <a:spLocks noGrp="1"/>
          </p:cNvSpPr>
          <p:nvPr>
            <p:ph type="title"/>
          </p:nvPr>
        </p:nvSpPr>
        <p:spPr>
          <a:xfrm>
            <a:off x="2" y="-20638"/>
            <a:ext cx="12189884" cy="561976"/>
          </a:xfrm>
        </p:spPr>
        <p:txBody>
          <a:bodyPr/>
          <a:lstStyle/>
          <a:p>
            <a:r>
              <a:rPr lang="de-DE" dirty="0"/>
              <a:t>Ziel und Gliederung</a:t>
            </a:r>
          </a:p>
        </p:txBody>
      </p:sp>
    </p:spTree>
    <p:extLst>
      <p:ext uri="{BB962C8B-B14F-4D97-AF65-F5344CB8AC3E}">
        <p14:creationId xmlns:p14="http://schemas.microsoft.com/office/powerpoint/2010/main" val="3097342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4" grpId="0" build="p"/>
      <p:bldGraphic spid="22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008C63-0A80-4DE7-96BA-44E01C5E05FB}"/>
              </a:ext>
            </a:extLst>
          </p:cNvPr>
          <p:cNvSpPr>
            <a:spLocks noGrp="1"/>
          </p:cNvSpPr>
          <p:nvPr>
            <p:ph type="title"/>
          </p:nvPr>
        </p:nvSpPr>
        <p:spPr/>
        <p:txBody>
          <a:bodyPr/>
          <a:lstStyle/>
          <a:p>
            <a:r>
              <a:rPr lang="de-DE" dirty="0"/>
              <a:t>Modellierung des Systems ohne Rückführung</a:t>
            </a:r>
          </a:p>
        </p:txBody>
      </p:sp>
      <p:grpSp>
        <p:nvGrpSpPr>
          <p:cNvPr id="37" name="Gruppieren 36">
            <a:extLst>
              <a:ext uri="{FF2B5EF4-FFF2-40B4-BE49-F238E27FC236}">
                <a16:creationId xmlns:a16="http://schemas.microsoft.com/office/drawing/2014/main" id="{D9F2914A-A339-4D0F-9F02-304D2EA04192}"/>
              </a:ext>
            </a:extLst>
          </p:cNvPr>
          <p:cNvGrpSpPr/>
          <p:nvPr/>
        </p:nvGrpSpPr>
        <p:grpSpPr>
          <a:xfrm>
            <a:off x="2423592" y="1916832"/>
            <a:ext cx="6151847" cy="3976688"/>
            <a:chOff x="1023181" y="1600200"/>
            <a:chExt cx="6151847" cy="3976688"/>
          </a:xfrm>
        </p:grpSpPr>
        <p:sp>
          <p:nvSpPr>
            <p:cNvPr id="38" name="Rechteck: abgerundete Ecken 37">
              <a:extLst>
                <a:ext uri="{FF2B5EF4-FFF2-40B4-BE49-F238E27FC236}">
                  <a16:creationId xmlns:a16="http://schemas.microsoft.com/office/drawing/2014/main" id="{AE7F3351-ACA7-44CB-9E71-612C89C3B8F4}"/>
                </a:ext>
              </a:extLst>
            </p:cNvPr>
            <p:cNvSpPr/>
            <p:nvPr/>
          </p:nvSpPr>
          <p:spPr bwMode="auto">
            <a:xfrm>
              <a:off x="1023181" y="2896692"/>
              <a:ext cx="2520280" cy="1383703"/>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bg1"/>
                  </a:solidFill>
                  <a:effectLst/>
                  <a:latin typeface="+mn-lt"/>
                  <a:cs typeface="DejaVu Sans" charset="0"/>
                </a:rPr>
                <a:t>Fließband</a:t>
              </a:r>
            </a:p>
          </p:txBody>
        </p:sp>
        <p:pic>
          <p:nvPicPr>
            <p:cNvPr id="39" name="Inhaltsplatzhalter 4">
              <a:extLst>
                <a:ext uri="{FF2B5EF4-FFF2-40B4-BE49-F238E27FC236}">
                  <a16:creationId xmlns:a16="http://schemas.microsoft.com/office/drawing/2014/main" id="{5FD2B73F-E86F-4CAE-BA8A-1F66F3306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424477" y="1600200"/>
              <a:ext cx="3750551"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 name="Gruppieren 39">
              <a:extLst>
                <a:ext uri="{FF2B5EF4-FFF2-40B4-BE49-F238E27FC236}">
                  <a16:creationId xmlns:a16="http://schemas.microsoft.com/office/drawing/2014/main" id="{9DE0CE5D-7D68-43DC-AF1B-428A3FE8E199}"/>
                </a:ext>
              </a:extLst>
            </p:cNvPr>
            <p:cNvGrpSpPr/>
            <p:nvPr/>
          </p:nvGrpSpPr>
          <p:grpSpPr>
            <a:xfrm rot="10800000" flipV="1">
              <a:off x="2534542" y="2032247"/>
              <a:ext cx="554360" cy="1108720"/>
              <a:chOff x="5076096" y="1804711"/>
              <a:chExt cx="554360" cy="1108720"/>
            </a:xfrm>
          </p:grpSpPr>
          <p:sp>
            <p:nvSpPr>
              <p:cNvPr id="43" name="Gleichschenkliges Dreieck 42">
                <a:extLst>
                  <a:ext uri="{FF2B5EF4-FFF2-40B4-BE49-F238E27FC236}">
                    <a16:creationId xmlns:a16="http://schemas.microsoft.com/office/drawing/2014/main" id="{2023BB96-E146-4AB5-8360-9F0AD45AB340}"/>
                  </a:ext>
                </a:extLst>
              </p:cNvPr>
              <p:cNvSpPr/>
              <p:nvPr/>
            </p:nvSpPr>
            <p:spPr bwMode="auto">
              <a:xfrm>
                <a:off x="5292080" y="2118629"/>
                <a:ext cx="252275" cy="794802"/>
              </a:xfrm>
              <a:prstGeom prst="triangle">
                <a:avLst/>
              </a:prstGeom>
              <a:solidFill>
                <a:srgbClr val="E3EE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bg2"/>
                  </a:solidFill>
                  <a:effectLst/>
                  <a:latin typeface="Helvetica" pitchFamily="34" charset="0"/>
                </a:endParaRPr>
              </a:p>
            </p:txBody>
          </p:sp>
          <p:pic>
            <p:nvPicPr>
              <p:cNvPr id="44" name="Grafik 43" descr="Videokamera">
                <a:extLst>
                  <a:ext uri="{FF2B5EF4-FFF2-40B4-BE49-F238E27FC236}">
                    <a16:creationId xmlns:a16="http://schemas.microsoft.com/office/drawing/2014/main" id="{A38FA34E-A9E9-4AA9-AEF3-63D66D94E0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a:off x="5076096" y="1804711"/>
                <a:ext cx="554360" cy="554360"/>
              </a:xfrm>
              <a:prstGeom prst="rect">
                <a:avLst/>
              </a:prstGeom>
            </p:spPr>
          </p:pic>
        </p:grpSp>
        <p:sp>
          <p:nvSpPr>
            <p:cNvPr id="41" name="Rechteck 40">
              <a:extLst>
                <a:ext uri="{FF2B5EF4-FFF2-40B4-BE49-F238E27FC236}">
                  <a16:creationId xmlns:a16="http://schemas.microsoft.com/office/drawing/2014/main" id="{D8CCBC4B-E337-4DF3-A343-F8E46C4DB5CF}"/>
                </a:ext>
              </a:extLst>
            </p:cNvPr>
            <p:cNvSpPr/>
            <p:nvPr/>
          </p:nvSpPr>
          <p:spPr bwMode="auto">
            <a:xfrm>
              <a:off x="5807968" y="1772816"/>
              <a:ext cx="792088" cy="9167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effectLst/>
                <a:latin typeface="Times New Roman" pitchFamily="16" charset="0"/>
                <a:cs typeface="DejaVu Sans" charset="0"/>
              </a:endParaRPr>
            </a:p>
          </p:txBody>
        </p:sp>
        <p:pic>
          <p:nvPicPr>
            <p:cNvPr id="42" name="Grafik 41" descr="Videokamera">
              <a:extLst>
                <a:ext uri="{FF2B5EF4-FFF2-40B4-BE49-F238E27FC236}">
                  <a16:creationId xmlns:a16="http://schemas.microsoft.com/office/drawing/2014/main" id="{D6C930BF-A95C-49AF-97E9-7DE79DBAED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5926832" y="2177826"/>
              <a:ext cx="554360" cy="554360"/>
            </a:xfrm>
            <a:prstGeom prst="rect">
              <a:avLst/>
            </a:prstGeom>
          </p:spPr>
        </p:pic>
      </p:grpSp>
      <p:cxnSp>
        <p:nvCxnSpPr>
          <p:cNvPr id="45" name="Gerade Verbindung mit Pfeil 28">
            <a:extLst>
              <a:ext uri="{FF2B5EF4-FFF2-40B4-BE49-F238E27FC236}">
                <a16:creationId xmlns:a16="http://schemas.microsoft.com/office/drawing/2014/main" id="{11D4A675-0F12-44C3-8EBA-BB1DB6C80712}"/>
              </a:ext>
            </a:extLst>
          </p:cNvPr>
          <p:cNvCxnSpPr>
            <a:cxnSpLocks/>
            <a:stCxn id="44" idx="1"/>
            <a:endCxn id="50" idx="2"/>
          </p:cNvCxnSpPr>
          <p:nvPr/>
        </p:nvCxnSpPr>
        <p:spPr bwMode="auto">
          <a:xfrm rot="5400000" flipH="1" flipV="1">
            <a:off x="4995338" y="1426514"/>
            <a:ext cx="139161" cy="1705571"/>
          </a:xfrm>
          <a:prstGeom prst="bentConnector2">
            <a:avLst/>
          </a:prstGeom>
          <a:noFill/>
          <a:ln w="28575" cap="flat" cmpd="sng" algn="ctr">
            <a:solidFill>
              <a:srgbClr val="0070C0"/>
            </a:solidFill>
            <a:prstDash val="dash"/>
            <a:round/>
            <a:headEnd type="none" w="med" len="med"/>
            <a:tailEnd type="triangle"/>
          </a:ln>
          <a:effectLst/>
        </p:spPr>
      </p:cxnSp>
      <p:cxnSp>
        <p:nvCxnSpPr>
          <p:cNvPr id="47" name="Gerade Verbindung mit Pfeil 28">
            <a:extLst>
              <a:ext uri="{FF2B5EF4-FFF2-40B4-BE49-F238E27FC236}">
                <a16:creationId xmlns:a16="http://schemas.microsoft.com/office/drawing/2014/main" id="{C5D4E04E-F62B-4F3B-ABC9-C913DA065D75}"/>
              </a:ext>
            </a:extLst>
          </p:cNvPr>
          <p:cNvCxnSpPr>
            <a:cxnSpLocks/>
            <a:stCxn id="42" idx="1"/>
            <a:endCxn id="50" idx="6"/>
          </p:cNvCxnSpPr>
          <p:nvPr/>
        </p:nvCxnSpPr>
        <p:spPr bwMode="auto">
          <a:xfrm rot="16200000" flipV="1">
            <a:off x="7280505" y="2170540"/>
            <a:ext cx="284740" cy="363096"/>
          </a:xfrm>
          <a:prstGeom prst="bentConnector2">
            <a:avLst/>
          </a:prstGeom>
          <a:noFill/>
          <a:ln w="28575" cap="flat" cmpd="sng" algn="ctr">
            <a:solidFill>
              <a:srgbClr val="0070C0"/>
            </a:solidFill>
            <a:prstDash val="dash"/>
            <a:round/>
            <a:headEnd type="none" w="med" len="med"/>
            <a:tailEnd type="triangle"/>
          </a:ln>
          <a:effectLst/>
        </p:spPr>
      </p:cxnSp>
      <p:cxnSp>
        <p:nvCxnSpPr>
          <p:cNvPr id="48" name="Gerade Verbindung mit Pfeil 28">
            <a:extLst>
              <a:ext uri="{FF2B5EF4-FFF2-40B4-BE49-F238E27FC236}">
                <a16:creationId xmlns:a16="http://schemas.microsoft.com/office/drawing/2014/main" id="{39349874-725B-4C8B-A38F-D1EA0FACB18C}"/>
              </a:ext>
            </a:extLst>
          </p:cNvPr>
          <p:cNvCxnSpPr>
            <a:cxnSpLocks/>
            <a:stCxn id="50" idx="4"/>
          </p:cNvCxnSpPr>
          <p:nvPr/>
        </p:nvCxnSpPr>
        <p:spPr bwMode="auto">
          <a:xfrm rot="16200000" flipH="1">
            <a:off x="5946293" y="3124255"/>
            <a:ext cx="1824566" cy="558121"/>
          </a:xfrm>
          <a:prstGeom prst="bentConnector3">
            <a:avLst>
              <a:gd name="adj1" fmla="val 100116"/>
            </a:avLst>
          </a:prstGeom>
          <a:noFill/>
          <a:ln w="28575" cap="flat" cmpd="sng" algn="ctr">
            <a:solidFill>
              <a:srgbClr val="0070C0"/>
            </a:solidFill>
            <a:prstDash val="dash"/>
            <a:round/>
            <a:headEnd type="none" w="med" len="med"/>
            <a:tailEnd type="triangle"/>
          </a:ln>
          <a:effectLst/>
        </p:spPr>
      </p:cxnSp>
      <p:sp>
        <p:nvSpPr>
          <p:cNvPr id="50" name="Ellipse 49">
            <a:extLst>
              <a:ext uri="{FF2B5EF4-FFF2-40B4-BE49-F238E27FC236}">
                <a16:creationId xmlns:a16="http://schemas.microsoft.com/office/drawing/2014/main" id="{61BF001E-E181-469D-9577-360B556228A4}"/>
              </a:ext>
            </a:extLst>
          </p:cNvPr>
          <p:cNvSpPr/>
          <p:nvPr/>
        </p:nvSpPr>
        <p:spPr bwMode="auto">
          <a:xfrm>
            <a:off x="5917704" y="1928403"/>
            <a:ext cx="1323623" cy="562630"/>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de-DE" dirty="0">
                <a:solidFill>
                  <a:sysClr val="windowText" lastClr="000000"/>
                </a:solidFill>
                <a:latin typeface="+mn-lt"/>
                <a:cs typeface="Times New Roman" panose="02020603050405020304" pitchFamily="18" charset="0"/>
              </a:rPr>
              <a:t>Regler</a:t>
            </a:r>
          </a:p>
        </p:txBody>
      </p:sp>
      <p:cxnSp>
        <p:nvCxnSpPr>
          <p:cNvPr id="51" name="Gerade Verbindung mit Pfeil 28">
            <a:extLst>
              <a:ext uri="{FF2B5EF4-FFF2-40B4-BE49-F238E27FC236}">
                <a16:creationId xmlns:a16="http://schemas.microsoft.com/office/drawing/2014/main" id="{06AB0EF5-207D-4DA4-B9DE-A038875031CA}"/>
              </a:ext>
            </a:extLst>
          </p:cNvPr>
          <p:cNvCxnSpPr>
            <a:cxnSpLocks/>
            <a:stCxn id="50" idx="5"/>
          </p:cNvCxnSpPr>
          <p:nvPr/>
        </p:nvCxnSpPr>
        <p:spPr bwMode="auto">
          <a:xfrm>
            <a:off x="7047487" y="2408638"/>
            <a:ext cx="0" cy="1120970"/>
          </a:xfrm>
          <a:prstGeom prst="straightConnector1">
            <a:avLst/>
          </a:prstGeom>
          <a:noFill/>
          <a:ln w="28575" cap="flat" cmpd="sng" algn="ctr">
            <a:solidFill>
              <a:srgbClr val="0070C0"/>
            </a:solidFill>
            <a:prstDash val="dash"/>
            <a:round/>
            <a:headEnd type="none" w="med" len="med"/>
            <a:tailEnd type="triangle"/>
          </a:ln>
          <a:effectLst/>
        </p:spPr>
      </p:cxnSp>
      <p:grpSp>
        <p:nvGrpSpPr>
          <p:cNvPr id="52" name="Gruppieren 51">
            <a:extLst>
              <a:ext uri="{FF2B5EF4-FFF2-40B4-BE49-F238E27FC236}">
                <a16:creationId xmlns:a16="http://schemas.microsoft.com/office/drawing/2014/main" id="{A8935408-3D33-487C-9DE0-7B9988DC0EC3}"/>
              </a:ext>
            </a:extLst>
          </p:cNvPr>
          <p:cNvGrpSpPr/>
          <p:nvPr/>
        </p:nvGrpSpPr>
        <p:grpSpPr>
          <a:xfrm>
            <a:off x="9157876" y="2054903"/>
            <a:ext cx="2426349" cy="584775"/>
            <a:chOff x="264982" y="5733266"/>
            <a:chExt cx="2218786" cy="584775"/>
          </a:xfrm>
        </p:grpSpPr>
        <p:grpSp>
          <p:nvGrpSpPr>
            <p:cNvPr id="53" name="Gruppieren 52">
              <a:extLst>
                <a:ext uri="{FF2B5EF4-FFF2-40B4-BE49-F238E27FC236}">
                  <a16:creationId xmlns:a16="http://schemas.microsoft.com/office/drawing/2014/main" id="{D7D8F218-3E75-403D-AF62-267FB65BB736}"/>
                </a:ext>
              </a:extLst>
            </p:cNvPr>
            <p:cNvGrpSpPr/>
            <p:nvPr/>
          </p:nvGrpSpPr>
          <p:grpSpPr>
            <a:xfrm>
              <a:off x="264982" y="5733266"/>
              <a:ext cx="2067694" cy="584775"/>
              <a:chOff x="264982" y="5733266"/>
              <a:chExt cx="2067694" cy="584775"/>
            </a:xfrm>
          </p:grpSpPr>
          <p:cxnSp>
            <p:nvCxnSpPr>
              <p:cNvPr id="55" name="Gerade Verbindung mit Pfeil 54">
                <a:extLst>
                  <a:ext uri="{FF2B5EF4-FFF2-40B4-BE49-F238E27FC236}">
                    <a16:creationId xmlns:a16="http://schemas.microsoft.com/office/drawing/2014/main" id="{326A7931-9DEA-4F3D-BB48-8BECCE89630D}"/>
                  </a:ext>
                </a:extLst>
              </p:cNvPr>
              <p:cNvCxnSpPr>
                <a:cxnSpLocks/>
              </p:cNvCxnSpPr>
              <p:nvPr/>
            </p:nvCxnSpPr>
            <p:spPr bwMode="auto">
              <a:xfrm>
                <a:off x="1828620" y="5901811"/>
                <a:ext cx="504056" cy="0"/>
              </a:xfrm>
              <a:prstGeom prst="straightConnector1">
                <a:avLst/>
              </a:prstGeom>
              <a:noFill/>
              <a:ln w="28575" cap="flat" cmpd="sng" algn="ctr">
                <a:solidFill>
                  <a:schemeClr val="tx1"/>
                </a:solidFill>
                <a:prstDash val="solid"/>
                <a:round/>
                <a:headEnd type="none" w="med" len="med"/>
                <a:tailEnd type="triangle"/>
              </a:ln>
              <a:effectLst/>
            </p:spPr>
          </p:cxnSp>
          <p:sp>
            <p:nvSpPr>
              <p:cNvPr id="56" name="Textfeld 55">
                <a:extLst>
                  <a:ext uri="{FF2B5EF4-FFF2-40B4-BE49-F238E27FC236}">
                    <a16:creationId xmlns:a16="http://schemas.microsoft.com/office/drawing/2014/main" id="{208CFE63-B8A9-4092-BAAF-47F382972782}"/>
                  </a:ext>
                </a:extLst>
              </p:cNvPr>
              <p:cNvSpPr txBox="1"/>
              <p:nvPr/>
            </p:nvSpPr>
            <p:spPr>
              <a:xfrm>
                <a:off x="264982" y="5733266"/>
                <a:ext cx="1684784" cy="584775"/>
              </a:xfrm>
              <a:prstGeom prst="rect">
                <a:avLst/>
              </a:prstGeom>
              <a:noFill/>
            </p:spPr>
            <p:txBody>
              <a:bodyPr wrap="square" rtlCol="0">
                <a:spAutoFit/>
              </a:bodyPr>
              <a:lstStyle/>
              <a:p>
                <a:r>
                  <a:rPr lang="de-DE" sz="1600" dirty="0">
                    <a:solidFill>
                      <a:sysClr val="windowText" lastClr="000000"/>
                    </a:solidFill>
                    <a:latin typeface="+mn-lt"/>
                  </a:rPr>
                  <a:t>Materialfluss</a:t>
                </a:r>
              </a:p>
              <a:p>
                <a:r>
                  <a:rPr lang="de-DE" sz="1600" dirty="0">
                    <a:solidFill>
                      <a:srgbClr val="0070C0"/>
                    </a:solidFill>
                    <a:latin typeface="+mn-lt"/>
                  </a:rPr>
                  <a:t>Informationsfluss</a:t>
                </a:r>
                <a:endParaRPr lang="de-DE" sz="1400" dirty="0">
                  <a:solidFill>
                    <a:srgbClr val="0070C0"/>
                  </a:solidFill>
                  <a:latin typeface="+mn-lt"/>
                </a:endParaRPr>
              </a:p>
            </p:txBody>
          </p:sp>
          <p:cxnSp>
            <p:nvCxnSpPr>
              <p:cNvPr id="57" name="Gerade Verbindung mit Pfeil 56">
                <a:extLst>
                  <a:ext uri="{FF2B5EF4-FFF2-40B4-BE49-F238E27FC236}">
                    <a16:creationId xmlns:a16="http://schemas.microsoft.com/office/drawing/2014/main" id="{8E99CC4D-F5B3-4FD1-8B20-CE1FC044258E}"/>
                  </a:ext>
                </a:extLst>
              </p:cNvPr>
              <p:cNvCxnSpPr>
                <a:cxnSpLocks/>
              </p:cNvCxnSpPr>
              <p:nvPr/>
            </p:nvCxnSpPr>
            <p:spPr bwMode="auto">
              <a:xfrm>
                <a:off x="1833298" y="6160650"/>
                <a:ext cx="499378" cy="0"/>
              </a:xfrm>
              <a:prstGeom prst="straightConnector1">
                <a:avLst/>
              </a:prstGeom>
              <a:noFill/>
              <a:ln w="28575" cap="flat" cmpd="sng" algn="ctr">
                <a:solidFill>
                  <a:srgbClr val="0070C0"/>
                </a:solidFill>
                <a:prstDash val="dash"/>
                <a:round/>
                <a:headEnd type="none" w="med" len="med"/>
                <a:tailEnd type="triangle"/>
              </a:ln>
              <a:effectLst/>
            </p:spPr>
          </p:cxnSp>
        </p:grpSp>
        <p:sp>
          <p:nvSpPr>
            <p:cNvPr id="54" name="Rechteck 53">
              <a:extLst>
                <a:ext uri="{FF2B5EF4-FFF2-40B4-BE49-F238E27FC236}">
                  <a16:creationId xmlns:a16="http://schemas.microsoft.com/office/drawing/2014/main" id="{24BA57CC-96F1-48B2-B3EA-44247C964C6E}"/>
                </a:ext>
              </a:extLst>
            </p:cNvPr>
            <p:cNvSpPr/>
            <p:nvPr/>
          </p:nvSpPr>
          <p:spPr bwMode="auto">
            <a:xfrm>
              <a:off x="264982" y="5733266"/>
              <a:ext cx="2218786" cy="562630"/>
            </a:xfrm>
            <a:prstGeom prst="rect">
              <a:avLst/>
            </a:prstGeom>
            <a:no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bg2"/>
                </a:solidFill>
                <a:effectLst/>
                <a:latin typeface="Helvetica" pitchFamily="34" charset="0"/>
              </a:endParaRPr>
            </a:p>
          </p:txBody>
        </p:sp>
      </p:grpSp>
      <p:sp>
        <p:nvSpPr>
          <p:cNvPr id="58" name="Ellipse 57">
            <a:extLst>
              <a:ext uri="{FF2B5EF4-FFF2-40B4-BE49-F238E27FC236}">
                <a16:creationId xmlns:a16="http://schemas.microsoft.com/office/drawing/2014/main" id="{FEE87B15-F2F7-48C2-B864-74D237B9DE66}"/>
              </a:ext>
            </a:extLst>
          </p:cNvPr>
          <p:cNvSpPr/>
          <p:nvPr/>
        </p:nvSpPr>
        <p:spPr bwMode="auto">
          <a:xfrm>
            <a:off x="7171962" y="3175591"/>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59" name="Gleichschenkliges Dreieck 58">
            <a:extLst>
              <a:ext uri="{FF2B5EF4-FFF2-40B4-BE49-F238E27FC236}">
                <a16:creationId xmlns:a16="http://schemas.microsoft.com/office/drawing/2014/main" id="{9E84D131-8DD9-4C44-B0AB-2903E91A6AE4}"/>
              </a:ext>
            </a:extLst>
          </p:cNvPr>
          <p:cNvSpPr/>
          <p:nvPr/>
        </p:nvSpPr>
        <p:spPr bwMode="auto">
          <a:xfrm>
            <a:off x="7776937" y="3171028"/>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0" name="Ellipse 59">
            <a:extLst>
              <a:ext uri="{FF2B5EF4-FFF2-40B4-BE49-F238E27FC236}">
                <a16:creationId xmlns:a16="http://schemas.microsoft.com/office/drawing/2014/main" id="{2946DE75-1C8E-47DB-A1AA-A4CF5375431B}"/>
              </a:ext>
            </a:extLst>
          </p:cNvPr>
          <p:cNvSpPr/>
          <p:nvPr/>
        </p:nvSpPr>
        <p:spPr bwMode="auto">
          <a:xfrm>
            <a:off x="7497625" y="3194488"/>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1" name="Gleichschenkliges Dreieck 60">
            <a:extLst>
              <a:ext uri="{FF2B5EF4-FFF2-40B4-BE49-F238E27FC236}">
                <a16:creationId xmlns:a16="http://schemas.microsoft.com/office/drawing/2014/main" id="{11773FBB-B2D1-49C4-98B3-6340E878DBD7}"/>
              </a:ext>
            </a:extLst>
          </p:cNvPr>
          <p:cNvSpPr/>
          <p:nvPr/>
        </p:nvSpPr>
        <p:spPr bwMode="auto">
          <a:xfrm>
            <a:off x="7333780" y="3613302"/>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2" name="Ellipse 61">
            <a:extLst>
              <a:ext uri="{FF2B5EF4-FFF2-40B4-BE49-F238E27FC236}">
                <a16:creationId xmlns:a16="http://schemas.microsoft.com/office/drawing/2014/main" id="{C3F73A0B-BC36-4EC2-B151-C622BC0CB8E7}"/>
              </a:ext>
            </a:extLst>
          </p:cNvPr>
          <p:cNvSpPr/>
          <p:nvPr/>
        </p:nvSpPr>
        <p:spPr bwMode="auto">
          <a:xfrm>
            <a:off x="7565129" y="3636762"/>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3" name="Gleichschenkliges Dreieck 62">
            <a:extLst>
              <a:ext uri="{FF2B5EF4-FFF2-40B4-BE49-F238E27FC236}">
                <a16:creationId xmlns:a16="http://schemas.microsoft.com/office/drawing/2014/main" id="{51BD320C-2562-4677-9B0A-A2064960FA63}"/>
              </a:ext>
            </a:extLst>
          </p:cNvPr>
          <p:cNvSpPr/>
          <p:nvPr/>
        </p:nvSpPr>
        <p:spPr bwMode="auto">
          <a:xfrm>
            <a:off x="7400559" y="4018921"/>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4" name="Gleichschenkliges Dreieck 63">
            <a:extLst>
              <a:ext uri="{FF2B5EF4-FFF2-40B4-BE49-F238E27FC236}">
                <a16:creationId xmlns:a16="http://schemas.microsoft.com/office/drawing/2014/main" id="{20FA601B-F91A-4AE4-A821-05DE2EC1F502}"/>
              </a:ext>
            </a:extLst>
          </p:cNvPr>
          <p:cNvSpPr/>
          <p:nvPr/>
        </p:nvSpPr>
        <p:spPr bwMode="auto">
          <a:xfrm>
            <a:off x="7305763" y="4446578"/>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5" name="Gleichschenkliges Dreieck 64">
            <a:extLst>
              <a:ext uri="{FF2B5EF4-FFF2-40B4-BE49-F238E27FC236}">
                <a16:creationId xmlns:a16="http://schemas.microsoft.com/office/drawing/2014/main" id="{E3707A66-5AB5-46C2-BB5B-BA7D50978733}"/>
              </a:ext>
            </a:extLst>
          </p:cNvPr>
          <p:cNvSpPr/>
          <p:nvPr/>
        </p:nvSpPr>
        <p:spPr bwMode="auto">
          <a:xfrm>
            <a:off x="7565129" y="4446578"/>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6" name="Ellipse 65">
            <a:extLst>
              <a:ext uri="{FF2B5EF4-FFF2-40B4-BE49-F238E27FC236}">
                <a16:creationId xmlns:a16="http://schemas.microsoft.com/office/drawing/2014/main" id="{34130183-D11B-4340-9E98-F3C3FB2E4B4C}"/>
              </a:ext>
            </a:extLst>
          </p:cNvPr>
          <p:cNvSpPr/>
          <p:nvPr/>
        </p:nvSpPr>
        <p:spPr bwMode="auto">
          <a:xfrm>
            <a:off x="7643415" y="4070179"/>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7" name="Ellipse 66">
            <a:extLst>
              <a:ext uri="{FF2B5EF4-FFF2-40B4-BE49-F238E27FC236}">
                <a16:creationId xmlns:a16="http://schemas.microsoft.com/office/drawing/2014/main" id="{57A2FD5B-C722-46A0-86A2-6E20E730C36D}"/>
              </a:ext>
            </a:extLst>
          </p:cNvPr>
          <p:cNvSpPr/>
          <p:nvPr/>
        </p:nvSpPr>
        <p:spPr bwMode="auto">
          <a:xfrm>
            <a:off x="3823971" y="3432994"/>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8" name="Ellipse 67">
            <a:extLst>
              <a:ext uri="{FF2B5EF4-FFF2-40B4-BE49-F238E27FC236}">
                <a16:creationId xmlns:a16="http://schemas.microsoft.com/office/drawing/2014/main" id="{DD8A4287-66CD-4FBF-A5C4-D784F680CA4E}"/>
              </a:ext>
            </a:extLst>
          </p:cNvPr>
          <p:cNvSpPr/>
          <p:nvPr/>
        </p:nvSpPr>
        <p:spPr bwMode="auto">
          <a:xfrm>
            <a:off x="4207275" y="3516688"/>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69" name="Ellipse 68">
            <a:extLst>
              <a:ext uri="{FF2B5EF4-FFF2-40B4-BE49-F238E27FC236}">
                <a16:creationId xmlns:a16="http://schemas.microsoft.com/office/drawing/2014/main" id="{BB362EF9-60B6-4F92-94E9-AFCA10AC3384}"/>
              </a:ext>
            </a:extLst>
          </p:cNvPr>
          <p:cNvSpPr/>
          <p:nvPr/>
        </p:nvSpPr>
        <p:spPr bwMode="auto">
          <a:xfrm>
            <a:off x="3739560" y="3797403"/>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70" name="Ellipse 69">
            <a:extLst>
              <a:ext uri="{FF2B5EF4-FFF2-40B4-BE49-F238E27FC236}">
                <a16:creationId xmlns:a16="http://schemas.microsoft.com/office/drawing/2014/main" id="{CA01414F-148E-4E0E-94DC-07C854F19946}"/>
              </a:ext>
            </a:extLst>
          </p:cNvPr>
          <p:cNvSpPr/>
          <p:nvPr/>
        </p:nvSpPr>
        <p:spPr bwMode="auto">
          <a:xfrm>
            <a:off x="4089212" y="3781349"/>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71" name="Gleichschenkliges Dreieck 70">
            <a:extLst>
              <a:ext uri="{FF2B5EF4-FFF2-40B4-BE49-F238E27FC236}">
                <a16:creationId xmlns:a16="http://schemas.microsoft.com/office/drawing/2014/main" id="{5BC45193-7811-4D00-B130-B0596C592A78}"/>
              </a:ext>
            </a:extLst>
          </p:cNvPr>
          <p:cNvSpPr/>
          <p:nvPr/>
        </p:nvSpPr>
        <p:spPr bwMode="auto">
          <a:xfrm>
            <a:off x="4377574" y="3854503"/>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72" name="Gleichschenkliges Dreieck 71">
            <a:extLst>
              <a:ext uri="{FF2B5EF4-FFF2-40B4-BE49-F238E27FC236}">
                <a16:creationId xmlns:a16="http://schemas.microsoft.com/office/drawing/2014/main" id="{6199E3F3-D2E3-492E-9E2B-2500DD14DE21}"/>
              </a:ext>
            </a:extLst>
          </p:cNvPr>
          <p:cNvSpPr/>
          <p:nvPr/>
        </p:nvSpPr>
        <p:spPr bwMode="auto">
          <a:xfrm>
            <a:off x="3926366" y="3588696"/>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73" name="Gleichschenkliges Dreieck 72">
            <a:extLst>
              <a:ext uri="{FF2B5EF4-FFF2-40B4-BE49-F238E27FC236}">
                <a16:creationId xmlns:a16="http://schemas.microsoft.com/office/drawing/2014/main" id="{072839F7-79A5-4EB7-B897-421786DB53AF}"/>
              </a:ext>
            </a:extLst>
          </p:cNvPr>
          <p:cNvSpPr/>
          <p:nvPr/>
        </p:nvSpPr>
        <p:spPr bwMode="auto">
          <a:xfrm>
            <a:off x="4070405" y="3279921"/>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74" name="Gleichschenkliges Dreieck 73">
            <a:extLst>
              <a:ext uri="{FF2B5EF4-FFF2-40B4-BE49-F238E27FC236}">
                <a16:creationId xmlns:a16="http://schemas.microsoft.com/office/drawing/2014/main" id="{F4090645-DE48-4AED-BD38-E1325D1D7C6D}"/>
              </a:ext>
            </a:extLst>
          </p:cNvPr>
          <p:cNvSpPr/>
          <p:nvPr/>
        </p:nvSpPr>
        <p:spPr bwMode="auto">
          <a:xfrm>
            <a:off x="3926257" y="3925936"/>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75" name="Gleichschenkliges Dreieck 74">
            <a:extLst>
              <a:ext uri="{FF2B5EF4-FFF2-40B4-BE49-F238E27FC236}">
                <a16:creationId xmlns:a16="http://schemas.microsoft.com/office/drawing/2014/main" id="{BDE297BE-1C73-47E7-83AE-50B088C827A4}"/>
              </a:ext>
            </a:extLst>
          </p:cNvPr>
          <p:cNvSpPr/>
          <p:nvPr/>
        </p:nvSpPr>
        <p:spPr bwMode="auto">
          <a:xfrm>
            <a:off x="4326806" y="3324321"/>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mc:AlternateContent xmlns:mc="http://schemas.openxmlformats.org/markup-compatibility/2006" xmlns:a14="http://schemas.microsoft.com/office/drawing/2010/main">
        <mc:Choice Requires="a14">
          <p:sp>
            <p:nvSpPr>
              <p:cNvPr id="78" name="Textfeld 77">
                <a:extLst>
                  <a:ext uri="{FF2B5EF4-FFF2-40B4-BE49-F238E27FC236}">
                    <a16:creationId xmlns:a16="http://schemas.microsoft.com/office/drawing/2014/main" id="{F08C59B7-FE1B-4139-AEFD-BA5630A99740}"/>
                  </a:ext>
                </a:extLst>
              </p:cNvPr>
              <p:cNvSpPr txBox="1"/>
              <p:nvPr/>
            </p:nvSpPr>
            <p:spPr>
              <a:xfrm>
                <a:off x="652894" y="1952872"/>
                <a:ext cx="2803039" cy="911532"/>
              </a:xfrm>
              <a:prstGeom prst="rect">
                <a:avLst/>
              </a:prstGeom>
              <a:noFill/>
              <a:ln w="57150">
                <a:solidFill>
                  <a:schemeClr val="accent1"/>
                </a:solidFill>
              </a:ln>
            </p:spPr>
            <p:txBody>
              <a:bodyPr wrap="square" rtlCol="0">
                <a:spAutoFit/>
              </a:bodyPr>
              <a:lstStyle/>
              <a:p>
                <a:r>
                  <a:rPr lang="de-DE" sz="2400" dirty="0">
                    <a:solidFill>
                      <a:schemeClr val="tx1"/>
                    </a:solidFill>
                    <a:latin typeface="+mn-lt"/>
                  </a:rPr>
                  <a:t>Gesucht:</a:t>
                </a:r>
                <a:br>
                  <a:rPr lang="de-DE" sz="2400" dirty="0">
                    <a:solidFill>
                      <a:schemeClr val="tx1"/>
                    </a:solidFill>
                    <a:latin typeface="+mn-lt"/>
                  </a:rPr>
                </a:br>
                <a:r>
                  <a:rPr lang="de-DE" sz="2400" dirty="0">
                    <a:solidFill>
                      <a:schemeClr val="tx1"/>
                    </a:solidFill>
                    <a:latin typeface="+mn-lt"/>
                  </a:rPr>
                  <a:t>Kennlinie: </a:t>
                </a:r>
                <a14:m>
                  <m:oMath xmlns:m="http://schemas.openxmlformats.org/officeDocument/2006/math">
                    <m:bar>
                      <m:barPr>
                        <m:ctrlPr>
                          <a:rPr lang="de-DE" sz="2400" i="1" smtClean="0">
                            <a:solidFill>
                              <a:schemeClr val="tx1"/>
                            </a:solidFill>
                            <a:latin typeface="Cambria Math" panose="02040503050406030204" pitchFamily="18" charset="0"/>
                          </a:rPr>
                        </m:ctrlPr>
                      </m:barPr>
                      <m:e>
                        <m:r>
                          <a:rPr lang="de-DE" sz="2400" b="0" i="1" smtClean="0">
                            <a:solidFill>
                              <a:schemeClr val="tx1"/>
                            </a:solidFill>
                            <a:latin typeface="Cambria Math" panose="02040503050406030204" pitchFamily="18" charset="0"/>
                          </a:rPr>
                          <m:t>𝑦</m:t>
                        </m:r>
                      </m:e>
                    </m:bar>
                    <m:r>
                      <a:rPr lang="de-DE" sz="2400" b="0" i="1" smtClean="0">
                        <a:solidFill>
                          <a:schemeClr val="tx1"/>
                        </a:solidFill>
                        <a:latin typeface="Cambria Math" panose="02040503050406030204" pitchFamily="18" charset="0"/>
                      </a:rPr>
                      <m:t>=</m:t>
                    </m:r>
                    <m:r>
                      <a:rPr lang="de-DE" sz="2400" b="0" i="1" smtClean="0">
                        <a:solidFill>
                          <a:schemeClr val="tx1"/>
                        </a:solidFill>
                        <a:latin typeface="Cambria Math" panose="02040503050406030204" pitchFamily="18" charset="0"/>
                      </a:rPr>
                      <m:t>𝑓</m:t>
                    </m:r>
                    <m:r>
                      <a:rPr lang="de-DE" sz="2400" b="0" i="1" smtClean="0">
                        <a:solidFill>
                          <a:schemeClr val="tx1"/>
                        </a:solidFill>
                        <a:latin typeface="Cambria Math" panose="02040503050406030204" pitchFamily="18" charset="0"/>
                      </a:rPr>
                      <m:t>(</m:t>
                    </m:r>
                    <m:bar>
                      <m:barPr>
                        <m:ctrlPr>
                          <a:rPr lang="de-DE" sz="2400" b="0" i="1" smtClean="0">
                            <a:solidFill>
                              <a:schemeClr val="tx1"/>
                            </a:solidFill>
                            <a:latin typeface="Cambria Math" panose="02040503050406030204" pitchFamily="18" charset="0"/>
                          </a:rPr>
                        </m:ctrlPr>
                      </m:barPr>
                      <m:e>
                        <m:r>
                          <a:rPr lang="de-DE" sz="2400" b="0" i="1" smtClean="0">
                            <a:solidFill>
                              <a:schemeClr val="tx1"/>
                            </a:solidFill>
                            <a:latin typeface="Cambria Math" panose="02040503050406030204" pitchFamily="18" charset="0"/>
                          </a:rPr>
                          <m:t>𝑞</m:t>
                        </m:r>
                      </m:e>
                    </m:bar>
                    <m:r>
                      <a:rPr lang="de-DE" sz="2400" b="0" i="1" smtClean="0">
                        <a:solidFill>
                          <a:schemeClr val="tx1"/>
                        </a:solidFill>
                        <a:latin typeface="Cambria Math" panose="02040503050406030204" pitchFamily="18" charset="0"/>
                      </a:rPr>
                      <m:t>)</m:t>
                    </m:r>
                  </m:oMath>
                </a14:m>
                <a:endParaRPr lang="de-DE" sz="2400" dirty="0">
                  <a:solidFill>
                    <a:schemeClr val="tx1"/>
                  </a:solidFill>
                  <a:latin typeface="+mn-lt"/>
                </a:endParaRPr>
              </a:p>
            </p:txBody>
          </p:sp>
        </mc:Choice>
        <mc:Fallback xmlns="">
          <p:sp>
            <p:nvSpPr>
              <p:cNvPr id="78" name="Textfeld 77">
                <a:extLst>
                  <a:ext uri="{FF2B5EF4-FFF2-40B4-BE49-F238E27FC236}">
                    <a16:creationId xmlns:a16="http://schemas.microsoft.com/office/drawing/2014/main" id="{F08C59B7-FE1B-4139-AEFD-BA5630A99740}"/>
                  </a:ext>
                </a:extLst>
              </p:cNvPr>
              <p:cNvSpPr txBox="1">
                <a:spLocks noRot="1" noChangeAspect="1" noMove="1" noResize="1" noEditPoints="1" noAdjustHandles="1" noChangeArrowheads="1" noChangeShapeType="1" noTextEdit="1"/>
              </p:cNvSpPr>
              <p:nvPr/>
            </p:nvSpPr>
            <p:spPr>
              <a:xfrm>
                <a:off x="652894" y="1952872"/>
                <a:ext cx="2803039" cy="911532"/>
              </a:xfrm>
              <a:prstGeom prst="rect">
                <a:avLst/>
              </a:prstGeom>
              <a:blipFill>
                <a:blip r:embed="rId6"/>
                <a:stretch>
                  <a:fillRect l="-2345" t="-1887" r="-426" b="-1887"/>
                </a:stretch>
              </a:blipFill>
              <a:ln w="57150">
                <a:solidFill>
                  <a:schemeClr val="accent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2" name="Rechteck 81">
                <a:extLst>
                  <a:ext uri="{FF2B5EF4-FFF2-40B4-BE49-F238E27FC236}">
                    <a16:creationId xmlns:a16="http://schemas.microsoft.com/office/drawing/2014/main" id="{CE4911DB-3CA9-4FC1-AC8A-77F912FD7DC1}"/>
                  </a:ext>
                </a:extLst>
              </p:cNvPr>
              <p:cNvSpPr/>
              <p:nvPr/>
            </p:nvSpPr>
            <p:spPr>
              <a:xfrm>
                <a:off x="4646618" y="2293970"/>
                <a:ext cx="906530" cy="6043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0" i="1" smtClean="0">
                          <a:solidFill>
                            <a:schemeClr val="tx1"/>
                          </a:solidFill>
                          <a:latin typeface="Cambria Math" panose="02040503050406030204" pitchFamily="18" charset="0"/>
                        </a:rPr>
                        <m:t>=</m:t>
                      </m:r>
                      <m:d>
                        <m:dPr>
                          <m:ctrlPr>
                            <a:rPr lang="de-DE" b="0" i="1" smtClean="0">
                              <a:solidFill>
                                <a:schemeClr val="tx1"/>
                              </a:solidFill>
                              <a:latin typeface="Cambria Math" panose="02040503050406030204" pitchFamily="18" charset="0"/>
                            </a:rPr>
                          </m:ctrlPr>
                        </m:dPr>
                        <m:e>
                          <m:m>
                            <m:mPr>
                              <m:mcs>
                                <m:mc>
                                  <m:mcPr>
                                    <m:count m:val="1"/>
                                    <m:mcJc m:val="center"/>
                                  </m:mcPr>
                                </m:mc>
                              </m:mcs>
                              <m:ctrlPr>
                                <a:rPr lang="de-DE" b="0" i="1" smtClean="0">
                                  <a:solidFill>
                                    <a:schemeClr val="tx1"/>
                                  </a:solidFill>
                                  <a:latin typeface="Cambria Math" panose="02040503050406030204" pitchFamily="18" charset="0"/>
                                </a:rPr>
                              </m:ctrlPr>
                            </m:mPr>
                            <m:mr>
                              <m:e>
                                <m:r>
                                  <m:rPr>
                                    <m:brk m:alnAt="7"/>
                                  </m:rPr>
                                  <a:rPr lang="de-DE" b="0" i="1" smtClean="0">
                                    <a:solidFill>
                                      <a:srgbClr val="979569"/>
                                    </a:solidFill>
                                    <a:latin typeface="Cambria Math" panose="02040503050406030204" pitchFamily="18" charset="0"/>
                                  </a:rPr>
                                  <m:t>4</m:t>
                                </m:r>
                              </m:e>
                            </m:mr>
                            <m:mr>
                              <m:e>
                                <m:r>
                                  <a:rPr lang="de-DE" b="0" i="1" smtClean="0">
                                    <a:solidFill>
                                      <a:srgbClr val="FF0000"/>
                                    </a:solidFill>
                                    <a:latin typeface="Cambria Math" panose="02040503050406030204" pitchFamily="18" charset="0"/>
                                  </a:rPr>
                                  <m:t>5</m:t>
                                </m:r>
                              </m:e>
                            </m:mr>
                          </m:m>
                        </m:e>
                      </m:d>
                    </m:oMath>
                  </m:oMathPara>
                </a14:m>
                <a:endParaRPr lang="en-GB" dirty="0"/>
              </a:p>
            </p:txBody>
          </p:sp>
        </mc:Choice>
        <mc:Fallback xmlns="">
          <p:sp>
            <p:nvSpPr>
              <p:cNvPr id="82" name="Rechteck 81">
                <a:extLst>
                  <a:ext uri="{FF2B5EF4-FFF2-40B4-BE49-F238E27FC236}">
                    <a16:creationId xmlns:a16="http://schemas.microsoft.com/office/drawing/2014/main" id="{CE4911DB-3CA9-4FC1-AC8A-77F912FD7DC1}"/>
                  </a:ext>
                </a:extLst>
              </p:cNvPr>
              <p:cNvSpPr>
                <a:spLocks noRot="1" noChangeAspect="1" noMove="1" noResize="1" noEditPoints="1" noAdjustHandles="1" noChangeArrowheads="1" noChangeShapeType="1" noTextEdit="1"/>
              </p:cNvSpPr>
              <p:nvPr/>
            </p:nvSpPr>
            <p:spPr>
              <a:xfrm>
                <a:off x="4646618" y="2293970"/>
                <a:ext cx="906530" cy="604396"/>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3" name="Rechteck 82">
                <a:extLst>
                  <a:ext uri="{FF2B5EF4-FFF2-40B4-BE49-F238E27FC236}">
                    <a16:creationId xmlns:a16="http://schemas.microsoft.com/office/drawing/2014/main" id="{CF656F04-D06E-4F90-B335-4EC8E4BC1504}"/>
                  </a:ext>
                </a:extLst>
              </p:cNvPr>
              <p:cNvSpPr/>
              <p:nvPr/>
            </p:nvSpPr>
            <p:spPr>
              <a:xfrm>
                <a:off x="7823764" y="1730529"/>
                <a:ext cx="1031308" cy="1242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0" i="1" smtClean="0">
                          <a:solidFill>
                            <a:schemeClr val="tx1"/>
                          </a:solidFill>
                          <a:latin typeface="Cambria Math" panose="02040503050406030204" pitchFamily="18" charset="0"/>
                        </a:rPr>
                        <m:t>=</m:t>
                      </m:r>
                      <m:d>
                        <m:dPr>
                          <m:ctrlPr>
                            <a:rPr lang="de-DE" b="0" i="1" smtClean="0">
                              <a:solidFill>
                                <a:schemeClr val="tx1"/>
                              </a:solidFill>
                              <a:latin typeface="Cambria Math" panose="02040503050406030204" pitchFamily="18" charset="0"/>
                            </a:rPr>
                          </m:ctrlPr>
                        </m:dPr>
                        <m:e>
                          <m:m>
                            <m:mPr>
                              <m:mcs>
                                <m:mc>
                                  <m:mcPr>
                                    <m:count m:val="1"/>
                                    <m:mcJc m:val="center"/>
                                  </m:mcPr>
                                </m:mc>
                              </m:mcs>
                              <m:ctrlPr>
                                <a:rPr lang="de-DE" b="0" i="1" smtClean="0">
                                  <a:solidFill>
                                    <a:schemeClr val="tx1"/>
                                  </a:solidFill>
                                  <a:latin typeface="Cambria Math" panose="02040503050406030204" pitchFamily="18" charset="0"/>
                                </a:rPr>
                              </m:ctrlPr>
                            </m:mPr>
                            <m:mr>
                              <m:e>
                                <m:r>
                                  <a:rPr lang="de-DE" b="0" i="1" smtClean="0">
                                    <a:solidFill>
                                      <a:srgbClr val="979569"/>
                                    </a:solidFill>
                                    <a:latin typeface="Cambria Math" panose="02040503050406030204" pitchFamily="18" charset="0"/>
                                  </a:rPr>
                                  <m:t>3</m:t>
                                </m:r>
                              </m:e>
                            </m:mr>
                            <m:mr>
                              <m:e>
                                <m:r>
                                  <a:rPr lang="de-DE" b="0" i="1" smtClean="0">
                                    <a:solidFill>
                                      <a:srgbClr val="FF0000"/>
                                    </a:solidFill>
                                    <a:latin typeface="Cambria Math" panose="02040503050406030204" pitchFamily="18" charset="0"/>
                                  </a:rPr>
                                  <m:t>2</m:t>
                                </m:r>
                              </m:e>
                            </m:mr>
                            <m:mr>
                              <m:e>
                                <m:r>
                                  <a:rPr lang="de-DE" b="0" i="1" smtClean="0">
                                    <a:solidFill>
                                      <a:srgbClr val="979569"/>
                                    </a:solidFill>
                                    <a:latin typeface="Cambria Math" panose="02040503050406030204" pitchFamily="18" charset="0"/>
                                  </a:rPr>
                                  <m:t>1</m:t>
                                </m:r>
                              </m:e>
                            </m:mr>
                            <m:mr>
                              <m:e>
                                <m:r>
                                  <a:rPr lang="de-DE" b="0" i="1" smtClean="0">
                                    <a:solidFill>
                                      <a:srgbClr val="FF0000"/>
                                    </a:solidFill>
                                    <a:latin typeface="Cambria Math" panose="02040503050406030204" pitchFamily="18" charset="0"/>
                                  </a:rPr>
                                  <m:t>3</m:t>
                                </m:r>
                              </m:e>
                            </m:mr>
                          </m:m>
                        </m:e>
                      </m:d>
                    </m:oMath>
                  </m:oMathPara>
                </a14:m>
                <a:endParaRPr lang="en-GB" dirty="0"/>
              </a:p>
            </p:txBody>
          </p:sp>
        </mc:Choice>
        <mc:Fallback xmlns="">
          <p:sp>
            <p:nvSpPr>
              <p:cNvPr id="83" name="Rechteck 82">
                <a:extLst>
                  <a:ext uri="{FF2B5EF4-FFF2-40B4-BE49-F238E27FC236}">
                    <a16:creationId xmlns:a16="http://schemas.microsoft.com/office/drawing/2014/main" id="{CF656F04-D06E-4F90-B335-4EC8E4BC1504}"/>
                  </a:ext>
                </a:extLst>
              </p:cNvPr>
              <p:cNvSpPr>
                <a:spLocks noRot="1" noChangeAspect="1" noMove="1" noResize="1" noEditPoints="1" noAdjustHandles="1" noChangeArrowheads="1" noChangeShapeType="1" noTextEdit="1"/>
              </p:cNvSpPr>
              <p:nvPr/>
            </p:nvSpPr>
            <p:spPr>
              <a:xfrm>
                <a:off x="7823764" y="1730529"/>
                <a:ext cx="1031308" cy="1242007"/>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4" name="Rechteck 83">
                <a:extLst>
                  <a:ext uri="{FF2B5EF4-FFF2-40B4-BE49-F238E27FC236}">
                    <a16:creationId xmlns:a16="http://schemas.microsoft.com/office/drawing/2014/main" id="{2AFEE503-8C83-44D8-BDE3-C0E394DD34B1}"/>
                  </a:ext>
                </a:extLst>
              </p:cNvPr>
              <p:cNvSpPr/>
              <p:nvPr/>
            </p:nvSpPr>
            <p:spPr>
              <a:xfrm>
                <a:off x="4482367" y="2317812"/>
                <a:ext cx="394402" cy="4664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𝑞</m:t>
                          </m:r>
                        </m:e>
                      </m:bar>
                    </m:oMath>
                  </m:oMathPara>
                </a14:m>
                <a:endParaRPr lang="en-GB" dirty="0"/>
              </a:p>
            </p:txBody>
          </p:sp>
        </mc:Choice>
        <mc:Fallback xmlns="">
          <p:sp>
            <p:nvSpPr>
              <p:cNvPr id="84" name="Rechteck 83">
                <a:extLst>
                  <a:ext uri="{FF2B5EF4-FFF2-40B4-BE49-F238E27FC236}">
                    <a16:creationId xmlns:a16="http://schemas.microsoft.com/office/drawing/2014/main" id="{2AFEE503-8C83-44D8-BDE3-C0E394DD34B1}"/>
                  </a:ext>
                </a:extLst>
              </p:cNvPr>
              <p:cNvSpPr>
                <a:spLocks noRot="1" noChangeAspect="1" noMove="1" noResize="1" noEditPoints="1" noAdjustHandles="1" noChangeArrowheads="1" noChangeShapeType="1" noTextEdit="1"/>
              </p:cNvSpPr>
              <p:nvPr/>
            </p:nvSpPr>
            <p:spPr>
              <a:xfrm>
                <a:off x="4482367" y="2317812"/>
                <a:ext cx="394402" cy="466410"/>
              </a:xfrm>
              <a:prstGeom prst="rect">
                <a:avLst/>
              </a:prstGeom>
              <a:blipFill>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5" name="Rechteck 84">
                <a:extLst>
                  <a:ext uri="{FF2B5EF4-FFF2-40B4-BE49-F238E27FC236}">
                    <a16:creationId xmlns:a16="http://schemas.microsoft.com/office/drawing/2014/main" id="{71C87D30-222F-446A-9919-3918C8809ED5}"/>
                  </a:ext>
                </a:extLst>
              </p:cNvPr>
              <p:cNvSpPr/>
              <p:nvPr/>
            </p:nvSpPr>
            <p:spPr>
              <a:xfrm>
                <a:off x="7625441" y="2129758"/>
                <a:ext cx="394403" cy="4664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𝑦</m:t>
                          </m:r>
                        </m:e>
                      </m:bar>
                    </m:oMath>
                  </m:oMathPara>
                </a14:m>
                <a:endParaRPr lang="en-GB" dirty="0"/>
              </a:p>
            </p:txBody>
          </p:sp>
        </mc:Choice>
        <mc:Fallback xmlns="">
          <p:sp>
            <p:nvSpPr>
              <p:cNvPr id="85" name="Rechteck 84">
                <a:extLst>
                  <a:ext uri="{FF2B5EF4-FFF2-40B4-BE49-F238E27FC236}">
                    <a16:creationId xmlns:a16="http://schemas.microsoft.com/office/drawing/2014/main" id="{71C87D30-222F-446A-9919-3918C8809ED5}"/>
                  </a:ext>
                </a:extLst>
              </p:cNvPr>
              <p:cNvSpPr>
                <a:spLocks noRot="1" noChangeAspect="1" noMove="1" noResize="1" noEditPoints="1" noAdjustHandles="1" noChangeArrowheads="1" noChangeShapeType="1" noTextEdit="1"/>
              </p:cNvSpPr>
              <p:nvPr/>
            </p:nvSpPr>
            <p:spPr>
              <a:xfrm>
                <a:off x="7625441" y="2129758"/>
                <a:ext cx="394403" cy="466410"/>
              </a:xfrm>
              <a:prstGeom prst="rect">
                <a:avLst/>
              </a:prstGeom>
              <a:blipFill>
                <a:blip r:embed="rId10"/>
                <a:stretch>
                  <a:fillRect/>
                </a:stretch>
              </a:blipFill>
            </p:spPr>
            <p:txBody>
              <a:bodyPr/>
              <a:lstStyle/>
              <a:p>
                <a:r>
                  <a:rPr lang="de-DE">
                    <a:noFill/>
                  </a:rPr>
                  <a:t> </a:t>
                </a:r>
              </a:p>
            </p:txBody>
          </p:sp>
        </mc:Fallback>
      </mc:AlternateContent>
      <p:graphicFrame>
        <p:nvGraphicFramePr>
          <p:cNvPr id="4" name="Diagramm 3">
            <a:extLst>
              <a:ext uri="{FF2B5EF4-FFF2-40B4-BE49-F238E27FC236}">
                <a16:creationId xmlns:a16="http://schemas.microsoft.com/office/drawing/2014/main" id="{6ED47DBB-D621-40AE-AB37-91A273479450}"/>
              </a:ext>
            </a:extLst>
          </p:cNvPr>
          <p:cNvGraphicFramePr/>
          <p:nvPr>
            <p:extLst>
              <p:ext uri="{D42A27DB-BD31-4B8C-83A1-F6EECF244321}">
                <p14:modId xmlns:p14="http://schemas.microsoft.com/office/powerpoint/2010/main" val="3149146538"/>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22583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8" grpId="0" animBg="1"/>
      <p:bldP spid="82" grpId="0"/>
      <p:bldP spid="83" grpId="0"/>
      <p:bldP spid="84" grpId="0"/>
      <p:bldP spid="8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008C63-0A80-4DE7-96BA-44E01C5E05FB}"/>
              </a:ext>
            </a:extLst>
          </p:cNvPr>
          <p:cNvSpPr>
            <a:spLocks noGrp="1"/>
          </p:cNvSpPr>
          <p:nvPr>
            <p:ph type="title"/>
          </p:nvPr>
        </p:nvSpPr>
        <p:spPr/>
        <p:txBody>
          <a:bodyPr/>
          <a:lstStyle/>
          <a:p>
            <a:r>
              <a:rPr lang="de-DE" dirty="0"/>
              <a:t>Modellierung des Systems ohne Rückführung</a:t>
            </a:r>
          </a:p>
        </p:txBody>
      </p:sp>
      <mc:AlternateContent xmlns:mc="http://schemas.openxmlformats.org/markup-compatibility/2006">
        <mc:Choice xmlns:a14="http://schemas.microsoft.com/office/drawing/2010/main" Requires="a14">
          <p:sp>
            <p:nvSpPr>
              <p:cNvPr id="3" name="Textfeld 2">
                <a:extLst>
                  <a:ext uri="{FF2B5EF4-FFF2-40B4-BE49-F238E27FC236}">
                    <a16:creationId xmlns:a16="http://schemas.microsoft.com/office/drawing/2014/main" id="{49359D98-263A-4879-AE99-7AB127BD63AA}"/>
                  </a:ext>
                </a:extLst>
              </p:cNvPr>
              <p:cNvSpPr txBox="1"/>
              <p:nvPr/>
            </p:nvSpPr>
            <p:spPr>
              <a:xfrm>
                <a:off x="775974" y="2899812"/>
                <a:ext cx="5194179" cy="26695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bar>
                        <m:barPr>
                          <m:ctrlPr>
                            <a:rPr lang="de-DE" i="1" smtClean="0">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𝑦</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r>
                        <m:rPr>
                          <m:aln/>
                        </m:rPr>
                        <a:rPr lang="de-DE" i="1">
                          <a:solidFill>
                            <a:schemeClr val="tx1"/>
                          </a:solidFill>
                          <a:latin typeface="Cambria Math" panose="02040503050406030204" pitchFamily="18" charset="0"/>
                        </a:rPr>
                        <m:t>=</m:t>
                      </m:r>
                      <m:r>
                        <a:rPr lang="de-DE" b="1" i="0" smtClean="0">
                          <a:solidFill>
                            <a:schemeClr val="tx1"/>
                          </a:solidFill>
                          <a:latin typeface="Cambria Math" panose="02040503050406030204" pitchFamily="18" charset="0"/>
                        </a:rPr>
                        <m:t>𝚪</m:t>
                      </m:r>
                      <m:d>
                        <m:dPr>
                          <m:ctrlPr>
                            <a:rPr lang="de-DE" b="0" i="1" smtClean="0">
                              <a:solidFill>
                                <a:schemeClr val="tx1"/>
                              </a:solidFill>
                              <a:latin typeface="Cambria Math" panose="02040503050406030204" pitchFamily="18" charset="0"/>
                            </a:rPr>
                          </m:ctrlPr>
                        </m:dPr>
                        <m:e>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d>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oMath>
                    <m:oMath xmlns:m="http://schemas.openxmlformats.org/officeDocument/2006/math">
                      <m:d>
                        <m:dPr>
                          <m:begChr m:val="["/>
                          <m:endChr m:val="]"/>
                          <m:ctrlPr>
                            <a:rPr lang="de-DE" i="1" smtClean="0">
                              <a:solidFill>
                                <a:schemeClr val="tx1"/>
                              </a:solidFill>
                              <a:latin typeface="Cambria Math" panose="02040503050406030204" pitchFamily="18" charset="0"/>
                            </a:rPr>
                          </m:ctrlPr>
                        </m:dPr>
                        <m:e>
                          <m:m>
                            <m:mPr>
                              <m:mcs>
                                <m:mc>
                                  <m:mcPr>
                                    <m:count m:val="1"/>
                                    <m:mcJc m:val="center"/>
                                  </m:mcPr>
                                </m:mc>
                              </m:mcs>
                              <m:ctrlPr>
                                <a:rPr lang="de-DE" i="1" smtClean="0">
                                  <a:solidFill>
                                    <a:schemeClr val="tx1"/>
                                  </a:solidFill>
                                  <a:latin typeface="Cambria Math" panose="02040503050406030204" pitchFamily="18" charset="0"/>
                                </a:rPr>
                              </m:ctrlPr>
                            </m:mPr>
                            <m:mr>
                              <m:e>
                                <m:sSub>
                                  <m:sSubPr>
                                    <m:ctrlPr>
                                      <a:rPr lang="de-DE" b="0" i="1" smtClean="0">
                                        <a:solidFill>
                                          <a:schemeClr val="tx1"/>
                                        </a:solidFill>
                                        <a:latin typeface="Cambria Math" panose="02040503050406030204" pitchFamily="18" charset="0"/>
                                      </a:rPr>
                                    </m:ctrlPr>
                                  </m:sSubPr>
                                  <m:e>
                                    <m:r>
                                      <m:rPr>
                                        <m:brk m:alnAt="7"/>
                                      </m:rPr>
                                      <a:rPr lang="de-DE" b="0" i="1" smtClean="0">
                                        <a:solidFill>
                                          <a:schemeClr val="tx1"/>
                                        </a:solidFill>
                                        <a:latin typeface="Cambria Math" panose="02040503050406030204" pitchFamily="18" charset="0"/>
                                      </a:rPr>
                                      <m:t>𝑦</m:t>
                                    </m:r>
                                  </m:e>
                                  <m:sub>
                                    <m:r>
                                      <m:rPr>
                                        <m:sty m:val="p"/>
                                        <m:brk m:alnAt="7"/>
                                      </m:rPr>
                                      <a:rPr lang="de-DE" b="0" i="0" smtClean="0">
                                        <a:solidFill>
                                          <a:schemeClr val="tx1"/>
                                        </a:solidFill>
                                        <a:latin typeface="Cambria Math" panose="02040503050406030204" pitchFamily="18" charset="0"/>
                                      </a:rPr>
                                      <m:t>T</m:t>
                                    </m:r>
                                    <m:r>
                                      <m:rPr>
                                        <m:sty m:val="p"/>
                                      </m:rPr>
                                      <a:rPr lang="de-DE" b="0" i="0" smtClean="0">
                                        <a:solidFill>
                                          <a:schemeClr val="tx1"/>
                                        </a:solidFill>
                                        <a:latin typeface="Cambria Math" panose="02040503050406030204" pitchFamily="18" charset="0"/>
                                      </a:rPr>
                                      <m:t>P</m:t>
                                    </m:r>
                                  </m:sub>
                                </m:sSub>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mr>
                            <m:mr>
                              <m:e>
                                <m:sSub>
                                  <m:sSubPr>
                                    <m:ctrlPr>
                                      <a:rPr lang="de-DE" i="1">
                                        <a:solidFill>
                                          <a:schemeClr val="tx1"/>
                                        </a:solidFill>
                                        <a:latin typeface="Cambria Math" panose="02040503050406030204" pitchFamily="18" charset="0"/>
                                      </a:rPr>
                                    </m:ctrlPr>
                                  </m:sSubPr>
                                  <m:e>
                                    <m:r>
                                      <m:rPr>
                                        <m:brk m:alnAt="7"/>
                                      </m:rPr>
                                      <a:rPr lang="de-DE" i="1">
                                        <a:solidFill>
                                          <a:schemeClr val="tx1"/>
                                        </a:solidFill>
                                        <a:latin typeface="Cambria Math" panose="02040503050406030204" pitchFamily="18" charset="0"/>
                                      </a:rPr>
                                      <m:t>𝑦</m:t>
                                    </m:r>
                                  </m:e>
                                  <m:sub>
                                    <m:r>
                                      <m:rPr>
                                        <m:sty m:val="p"/>
                                      </m:rPr>
                                      <a:rPr lang="de-DE" b="0" i="0" smtClean="0">
                                        <a:solidFill>
                                          <a:schemeClr val="tx1"/>
                                        </a:solidFill>
                                        <a:latin typeface="Cambria Math" panose="02040503050406030204" pitchFamily="18" charset="0"/>
                                      </a:rPr>
                                      <m:t>F</m:t>
                                    </m:r>
                                    <m:r>
                                      <m:rPr>
                                        <m:sty m:val="p"/>
                                      </m:rPr>
                                      <a:rPr lang="de-DE" i="0">
                                        <a:solidFill>
                                          <a:schemeClr val="tx1"/>
                                        </a:solidFill>
                                        <a:latin typeface="Cambria Math" panose="02040503050406030204" pitchFamily="18" charset="0"/>
                                      </a:rPr>
                                      <m:t>P</m:t>
                                    </m:r>
                                  </m:sub>
                                </m:sSub>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mr>
                            <m:mr>
                              <m:e>
                                <m:sSub>
                                  <m:sSubPr>
                                    <m:ctrlPr>
                                      <a:rPr lang="de-DE" i="1">
                                        <a:solidFill>
                                          <a:schemeClr val="tx1"/>
                                        </a:solidFill>
                                        <a:latin typeface="Cambria Math" panose="02040503050406030204" pitchFamily="18" charset="0"/>
                                      </a:rPr>
                                    </m:ctrlPr>
                                  </m:sSubPr>
                                  <m:e>
                                    <m:r>
                                      <m:rPr>
                                        <m:brk m:alnAt="7"/>
                                      </m:rPr>
                                      <a:rPr lang="de-DE" i="1">
                                        <a:solidFill>
                                          <a:schemeClr val="tx1"/>
                                        </a:solidFill>
                                        <a:latin typeface="Cambria Math" panose="02040503050406030204" pitchFamily="18" charset="0"/>
                                      </a:rPr>
                                      <m:t>𝑦</m:t>
                                    </m:r>
                                  </m:e>
                                  <m:sub>
                                    <m:r>
                                      <m:rPr>
                                        <m:sty m:val="p"/>
                                      </m:rPr>
                                      <a:rPr lang="de-DE" b="0" i="0" smtClean="0">
                                        <a:solidFill>
                                          <a:schemeClr val="tx1"/>
                                        </a:solidFill>
                                        <a:latin typeface="Cambria Math" panose="02040503050406030204" pitchFamily="18" charset="0"/>
                                      </a:rPr>
                                      <m:t>FN</m:t>
                                    </m:r>
                                  </m:sub>
                                </m:sSub>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mr>
                            <m:mr>
                              <m:e>
                                <m:sSub>
                                  <m:sSubPr>
                                    <m:ctrlPr>
                                      <a:rPr lang="de-DE" i="1">
                                        <a:solidFill>
                                          <a:schemeClr val="tx1"/>
                                        </a:solidFill>
                                        <a:latin typeface="Cambria Math" panose="02040503050406030204" pitchFamily="18" charset="0"/>
                                      </a:rPr>
                                    </m:ctrlPr>
                                  </m:sSubPr>
                                  <m:e>
                                    <m:r>
                                      <m:rPr>
                                        <m:brk m:alnAt="7"/>
                                      </m:rPr>
                                      <a:rPr lang="de-DE" i="1">
                                        <a:solidFill>
                                          <a:schemeClr val="tx1"/>
                                        </a:solidFill>
                                        <a:latin typeface="Cambria Math" panose="02040503050406030204" pitchFamily="18" charset="0"/>
                                      </a:rPr>
                                      <m:t>𝑦</m:t>
                                    </m:r>
                                  </m:e>
                                  <m:sub>
                                    <m:r>
                                      <m:rPr>
                                        <m:sty m:val="p"/>
                                        <m:brk m:alnAt="7"/>
                                      </m:rPr>
                                      <a:rPr lang="de-DE" i="0">
                                        <a:solidFill>
                                          <a:schemeClr val="tx1"/>
                                        </a:solidFill>
                                        <a:latin typeface="Cambria Math" panose="02040503050406030204" pitchFamily="18" charset="0"/>
                                      </a:rPr>
                                      <m:t>T</m:t>
                                    </m:r>
                                    <m:r>
                                      <m:rPr>
                                        <m:sty m:val="p"/>
                                      </m:rPr>
                                      <a:rPr lang="de-DE" b="0" i="0" smtClean="0">
                                        <a:solidFill>
                                          <a:schemeClr val="tx1"/>
                                        </a:solidFill>
                                        <a:latin typeface="Cambria Math" panose="02040503050406030204" pitchFamily="18" charset="0"/>
                                      </a:rPr>
                                      <m:t>N</m:t>
                                    </m:r>
                                  </m:sub>
                                </m:sSub>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mr>
                          </m:m>
                        </m:e>
                      </m:d>
                      <m:r>
                        <m:rPr>
                          <m:aln/>
                        </m:rPr>
                        <a:rPr lang="de-DE" i="1">
                          <a:solidFill>
                            <a:schemeClr val="tx1"/>
                          </a:solidFill>
                          <a:latin typeface="Cambria Math" panose="02040503050406030204" pitchFamily="18" charset="0"/>
                        </a:rPr>
                        <m:t>=</m:t>
                      </m:r>
                      <m:d>
                        <m:dPr>
                          <m:begChr m:val="["/>
                          <m:endChr m:val="]"/>
                          <m:ctrlPr>
                            <a:rPr lang="de-DE" i="1">
                              <a:solidFill>
                                <a:schemeClr val="tx1"/>
                              </a:solidFill>
                              <a:latin typeface="Cambria Math" panose="02040503050406030204" pitchFamily="18" charset="0"/>
                            </a:rPr>
                          </m:ctrlPr>
                        </m:dPr>
                        <m:e>
                          <m:m>
                            <m:mPr>
                              <m:mcs>
                                <m:mc>
                                  <m:mcPr>
                                    <m:count m:val="2"/>
                                    <m:mcJc m:val="center"/>
                                  </m:mcPr>
                                </m:mc>
                              </m:mcs>
                              <m:ctrlPr>
                                <a:rPr lang="de-DE" i="1">
                                  <a:solidFill>
                                    <a:schemeClr val="tx1"/>
                                  </a:solidFill>
                                  <a:latin typeface="Cambria Math" panose="02040503050406030204" pitchFamily="18" charset="0"/>
                                </a:rPr>
                              </m:ctrlPr>
                            </m:mPr>
                            <m:mr>
                              <m:e>
                                <m:r>
                                  <a:rPr lang="de-DE" i="1">
                                    <a:solidFill>
                                      <a:schemeClr val="tx1"/>
                                    </a:solidFill>
                                    <a:latin typeface="Cambria Math" panose="02040503050406030204" pitchFamily="18" charset="0"/>
                                  </a:rPr>
                                  <m:t>𝜖</m:t>
                                </m:r>
                                <m:d>
                                  <m:dPr>
                                    <m:ctrlPr>
                                      <a:rPr lang="de-DE" i="1">
                                        <a:solidFill>
                                          <a:schemeClr val="tx1"/>
                                        </a:solidFill>
                                        <a:latin typeface="Cambria Math" panose="02040503050406030204" pitchFamily="18" charset="0"/>
                                      </a:rPr>
                                    </m:ctrlPr>
                                  </m:dPr>
                                  <m:e>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d>
                              </m:e>
                              <m:e>
                                <m:r>
                                  <a:rPr lang="de-DE" i="1">
                                    <a:solidFill>
                                      <a:schemeClr val="tx1"/>
                                    </a:solidFill>
                                    <a:latin typeface="Cambria Math" panose="02040503050406030204" pitchFamily="18" charset="0"/>
                                  </a:rPr>
                                  <m:t>0</m:t>
                                </m:r>
                              </m:e>
                            </m:mr>
                            <m:mr>
                              <m:e>
                                <m:r>
                                  <a:rPr lang="de-DE" i="1">
                                    <a:solidFill>
                                      <a:schemeClr val="tx1"/>
                                    </a:solidFill>
                                    <a:latin typeface="Cambria Math" panose="02040503050406030204" pitchFamily="18" charset="0"/>
                                  </a:rPr>
                                  <m:t>0</m:t>
                                </m:r>
                              </m:e>
                              <m:e>
                                <m:r>
                                  <a:rPr lang="de-DE" i="1">
                                    <a:solidFill>
                                      <a:schemeClr val="tx1"/>
                                    </a:solidFill>
                                    <a:latin typeface="Cambria Math" panose="02040503050406030204" pitchFamily="18" charset="0"/>
                                  </a:rPr>
                                  <m:t>1−</m:t>
                                </m:r>
                                <m:r>
                                  <a:rPr lang="de-DE" i="1">
                                    <a:solidFill>
                                      <a:schemeClr val="tx1"/>
                                    </a:solidFill>
                                    <a:latin typeface="Cambria Math" panose="02040503050406030204" pitchFamily="18" charset="0"/>
                                  </a:rPr>
                                  <m:t>𝜁</m:t>
                                </m:r>
                                <m:r>
                                  <a:rPr lang="de-DE" i="1">
                                    <a:solidFill>
                                      <a:schemeClr val="tx1"/>
                                    </a:solidFill>
                                    <a:latin typeface="Cambria Math" panose="02040503050406030204" pitchFamily="18" charset="0"/>
                                  </a:rPr>
                                  <m:t>(</m:t>
                                </m:r>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r>
                                  <a:rPr lang="de-DE" i="1">
                                    <a:solidFill>
                                      <a:schemeClr val="tx1"/>
                                    </a:solidFill>
                                    <a:latin typeface="Cambria Math" panose="02040503050406030204" pitchFamily="18" charset="0"/>
                                  </a:rPr>
                                  <m:t>)</m:t>
                                </m:r>
                              </m:e>
                            </m:mr>
                            <m:mr>
                              <m:e>
                                <m:r>
                                  <a:rPr lang="de-DE" i="1">
                                    <a:solidFill>
                                      <a:schemeClr val="tx1"/>
                                    </a:solidFill>
                                    <a:latin typeface="Cambria Math" panose="02040503050406030204" pitchFamily="18" charset="0"/>
                                  </a:rPr>
                                  <m:t>1−</m:t>
                                </m:r>
                                <m:r>
                                  <a:rPr lang="de-DE" i="1">
                                    <a:solidFill>
                                      <a:schemeClr val="tx1"/>
                                    </a:solidFill>
                                    <a:latin typeface="Cambria Math" panose="02040503050406030204" pitchFamily="18" charset="0"/>
                                  </a:rPr>
                                  <m:t>𝜖</m:t>
                                </m:r>
                                <m:d>
                                  <m:dPr>
                                    <m:ctrlPr>
                                      <a:rPr lang="de-DE" i="1">
                                        <a:solidFill>
                                          <a:schemeClr val="tx1"/>
                                        </a:solidFill>
                                        <a:latin typeface="Cambria Math" panose="02040503050406030204" pitchFamily="18" charset="0"/>
                                      </a:rPr>
                                    </m:ctrlPr>
                                  </m:dPr>
                                  <m:e>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d>
                              </m:e>
                              <m:e>
                                <m:r>
                                  <a:rPr lang="de-DE" i="1">
                                    <a:solidFill>
                                      <a:schemeClr val="tx1"/>
                                    </a:solidFill>
                                    <a:latin typeface="Cambria Math" panose="02040503050406030204" pitchFamily="18" charset="0"/>
                                  </a:rPr>
                                  <m:t>0</m:t>
                                </m:r>
                              </m:e>
                            </m:mr>
                            <m:mr>
                              <m:e>
                                <m:r>
                                  <a:rPr lang="de-DE" i="1">
                                    <a:solidFill>
                                      <a:schemeClr val="tx1"/>
                                    </a:solidFill>
                                    <a:latin typeface="Cambria Math" panose="02040503050406030204" pitchFamily="18" charset="0"/>
                                  </a:rPr>
                                  <m:t>0</m:t>
                                </m:r>
                              </m:e>
                              <m:e>
                                <m:r>
                                  <a:rPr lang="de-DE" i="1">
                                    <a:solidFill>
                                      <a:schemeClr val="tx1"/>
                                    </a:solidFill>
                                    <a:latin typeface="Cambria Math" panose="02040503050406030204" pitchFamily="18" charset="0"/>
                                  </a:rPr>
                                  <m:t>𝜁</m:t>
                                </m:r>
                                <m:d>
                                  <m:dPr>
                                    <m:ctrlPr>
                                      <a:rPr lang="de-DE" i="1">
                                        <a:solidFill>
                                          <a:schemeClr val="tx1"/>
                                        </a:solidFill>
                                        <a:latin typeface="Cambria Math" panose="02040503050406030204" pitchFamily="18" charset="0"/>
                                      </a:rPr>
                                    </m:ctrlPr>
                                  </m:dPr>
                                  <m:e>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d>
                              </m:e>
                            </m:mr>
                          </m:m>
                        </m:e>
                      </m:d>
                      <m:d>
                        <m:dPr>
                          <m:begChr m:val="["/>
                          <m:endChr m:val="]"/>
                          <m:ctrlPr>
                            <a:rPr lang="de-DE" i="1">
                              <a:solidFill>
                                <a:schemeClr val="tx1"/>
                              </a:solidFill>
                              <a:latin typeface="Cambria Math" panose="02040503050406030204" pitchFamily="18" charset="0"/>
                            </a:rPr>
                          </m:ctrlPr>
                        </m:dPr>
                        <m:e>
                          <m:m>
                            <m:mPr>
                              <m:mcs>
                                <m:mc>
                                  <m:mcPr>
                                    <m:count m:val="1"/>
                                    <m:mcJc m:val="center"/>
                                  </m:mcPr>
                                </m:mc>
                              </m:mcs>
                              <m:ctrlPr>
                                <a:rPr lang="de-DE" i="1">
                                  <a:solidFill>
                                    <a:schemeClr val="tx1"/>
                                  </a:solidFill>
                                  <a:latin typeface="Cambria Math" panose="02040503050406030204" pitchFamily="18" charset="0"/>
                                </a:rPr>
                              </m:ctrlPr>
                            </m:mPr>
                            <m:mr>
                              <m:e>
                                <m:sSub>
                                  <m:sSubPr>
                                    <m:ctrlPr>
                                      <a:rPr lang="de-DE" i="1">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𝑞</m:t>
                                    </m:r>
                                  </m:e>
                                  <m:sub>
                                    <m:r>
                                      <m:rPr>
                                        <m:sty m:val="p"/>
                                      </m:rPr>
                                      <a:rPr lang="de-DE" i="0">
                                        <a:solidFill>
                                          <a:schemeClr val="tx1"/>
                                        </a:solidFill>
                                        <a:latin typeface="Cambria Math" panose="02040503050406030204" pitchFamily="18" charset="0"/>
                                      </a:rPr>
                                      <m:t>P</m:t>
                                    </m:r>
                                  </m:sub>
                                </m:sSub>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mr>
                            <m:mr>
                              <m:e>
                                <m:sSub>
                                  <m:sSubPr>
                                    <m:ctrlPr>
                                      <a:rPr lang="de-DE" i="1">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𝑞</m:t>
                                    </m:r>
                                  </m:e>
                                  <m:sub>
                                    <m:r>
                                      <m:rPr>
                                        <m:sty m:val="p"/>
                                      </m:rPr>
                                      <a:rPr lang="de-DE" i="0">
                                        <a:solidFill>
                                          <a:schemeClr val="tx1"/>
                                        </a:solidFill>
                                        <a:latin typeface="Cambria Math" panose="02040503050406030204" pitchFamily="18" charset="0"/>
                                      </a:rPr>
                                      <m:t>N</m:t>
                                    </m:r>
                                  </m:sub>
                                </m:sSub>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mr>
                          </m:m>
                        </m:e>
                      </m:d>
                    </m:oMath>
                  </m:oMathPara>
                </a14:m>
                <a:endParaRPr lang="de-DE" dirty="0"/>
              </a:p>
            </p:txBody>
          </p:sp>
        </mc:Choice>
        <mc:Fallback>
          <p:sp>
            <p:nvSpPr>
              <p:cNvPr id="3" name="Textfeld 2">
                <a:extLst>
                  <a:ext uri="{FF2B5EF4-FFF2-40B4-BE49-F238E27FC236}">
                    <a16:creationId xmlns:a16="http://schemas.microsoft.com/office/drawing/2014/main" id="{49359D98-263A-4879-AE99-7AB127BD63AA}"/>
                  </a:ext>
                </a:extLst>
              </p:cNvPr>
              <p:cNvSpPr txBox="1">
                <a:spLocks noRot="1" noChangeAspect="1" noMove="1" noResize="1" noEditPoints="1" noAdjustHandles="1" noChangeArrowheads="1" noChangeShapeType="1" noTextEdit="1"/>
              </p:cNvSpPr>
              <p:nvPr/>
            </p:nvSpPr>
            <p:spPr>
              <a:xfrm>
                <a:off x="775974" y="2899812"/>
                <a:ext cx="5194179" cy="2669577"/>
              </a:xfrm>
              <a:prstGeom prst="rect">
                <a:avLst/>
              </a:prstGeom>
              <a:blipFill>
                <a:blip r:embed="rId3"/>
                <a:stretch>
                  <a:fillRect/>
                </a:stretch>
              </a:blipFill>
            </p:spPr>
            <p:txBody>
              <a:bodyPr/>
              <a:lstStyle/>
              <a:p>
                <a:r>
                  <a:rPr lang="de-DE">
                    <a:noFill/>
                  </a:rPr>
                  <a:t> </a:t>
                </a:r>
              </a:p>
            </p:txBody>
          </p:sp>
        </mc:Fallback>
      </mc:AlternateContent>
      <p:grpSp>
        <p:nvGrpSpPr>
          <p:cNvPr id="89" name="Gruppieren 88">
            <a:extLst>
              <a:ext uri="{FF2B5EF4-FFF2-40B4-BE49-F238E27FC236}">
                <a16:creationId xmlns:a16="http://schemas.microsoft.com/office/drawing/2014/main" id="{5A281EDA-01BF-40B4-B24E-B21F58ED301A}"/>
              </a:ext>
            </a:extLst>
          </p:cNvPr>
          <p:cNvGrpSpPr/>
          <p:nvPr/>
        </p:nvGrpSpPr>
        <p:grpSpPr>
          <a:xfrm>
            <a:off x="1663956" y="1700808"/>
            <a:ext cx="3418213" cy="821082"/>
            <a:chOff x="5624130" y="1452646"/>
            <a:chExt cx="3418213" cy="821082"/>
          </a:xfrm>
        </p:grpSpPr>
        <p:sp>
          <p:nvSpPr>
            <p:cNvPr id="91" name="Rechteck 90">
              <a:extLst>
                <a:ext uri="{FF2B5EF4-FFF2-40B4-BE49-F238E27FC236}">
                  <a16:creationId xmlns:a16="http://schemas.microsoft.com/office/drawing/2014/main" id="{C3D4B049-4529-477F-82FA-235F03351A81}"/>
                </a:ext>
              </a:extLst>
            </p:cNvPr>
            <p:cNvSpPr/>
            <p:nvPr/>
          </p:nvSpPr>
          <p:spPr bwMode="auto">
            <a:xfrm>
              <a:off x="6528048" y="1452646"/>
              <a:ext cx="1634400" cy="821082"/>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p:cxnSp>
          <p:nvCxnSpPr>
            <p:cNvPr id="92" name="Gerade Verbindung mit Pfeil 91">
              <a:extLst>
                <a:ext uri="{FF2B5EF4-FFF2-40B4-BE49-F238E27FC236}">
                  <a16:creationId xmlns:a16="http://schemas.microsoft.com/office/drawing/2014/main" id="{FFDD4316-7CA7-4D02-87B7-DD6541921A3E}"/>
                </a:ext>
              </a:extLst>
            </p:cNvPr>
            <p:cNvCxnSpPr>
              <a:cxnSpLocks/>
              <a:stCxn id="98" idx="3"/>
              <a:endCxn id="91" idx="1"/>
            </p:cNvCxnSpPr>
            <p:nvPr/>
          </p:nvCxnSpPr>
          <p:spPr bwMode="auto">
            <a:xfrm flipV="1">
              <a:off x="6152736" y="1863187"/>
              <a:ext cx="375312" cy="5483"/>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5" name="Gerade Verbindung mit Pfeil 94">
              <a:extLst>
                <a:ext uri="{FF2B5EF4-FFF2-40B4-BE49-F238E27FC236}">
                  <a16:creationId xmlns:a16="http://schemas.microsoft.com/office/drawing/2014/main" id="{73D058C5-2049-49DC-9689-10B36E2E9A86}"/>
                </a:ext>
              </a:extLst>
            </p:cNvPr>
            <p:cNvCxnSpPr>
              <a:cxnSpLocks/>
              <a:stCxn id="91" idx="3"/>
              <a:endCxn id="99" idx="1"/>
            </p:cNvCxnSpPr>
            <p:nvPr/>
          </p:nvCxnSpPr>
          <p:spPr bwMode="auto">
            <a:xfrm>
              <a:off x="8162448" y="1863187"/>
              <a:ext cx="348275"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6" name="Textfeld 95">
                  <a:extLst>
                    <a:ext uri="{FF2B5EF4-FFF2-40B4-BE49-F238E27FC236}">
                      <a16:creationId xmlns:a16="http://schemas.microsoft.com/office/drawing/2014/main" id="{65D97799-54C0-4019-8988-D186F087EE83}"/>
                    </a:ext>
                  </a:extLst>
                </p:cNvPr>
                <p:cNvSpPr txBox="1"/>
                <p:nvPr/>
              </p:nvSpPr>
              <p:spPr>
                <a:xfrm>
                  <a:off x="6615315" y="1576650"/>
                  <a:ext cx="1480598"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1">
                            <a:solidFill>
                              <a:schemeClr val="tx1"/>
                            </a:solidFill>
                            <a:latin typeface="Cambria Math" panose="02040503050406030204" pitchFamily="18" charset="0"/>
                          </a:rPr>
                          <m:t>𝚪</m:t>
                        </m:r>
                        <m:d>
                          <m:dPr>
                            <m:ctrlPr>
                              <a:rPr lang="de-DE" i="1">
                                <a:solidFill>
                                  <a:schemeClr val="tx1"/>
                                </a:solidFill>
                                <a:latin typeface="Cambria Math" panose="02040503050406030204" pitchFamily="18" charset="0"/>
                              </a:rPr>
                            </m:ctrlPr>
                          </m:dPr>
                          <m:e>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d>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oMath>
                    </m:oMathPara>
                  </a14:m>
                  <a:endParaRPr lang="de-DE" dirty="0"/>
                </a:p>
              </p:txBody>
            </p:sp>
          </mc:Choice>
          <mc:Fallback xmlns="">
            <p:sp>
              <p:nvSpPr>
                <p:cNvPr id="96" name="Textfeld 95">
                  <a:extLst>
                    <a:ext uri="{FF2B5EF4-FFF2-40B4-BE49-F238E27FC236}">
                      <a16:creationId xmlns:a16="http://schemas.microsoft.com/office/drawing/2014/main" id="{65D97799-54C0-4019-8988-D186F087EE83}"/>
                    </a:ext>
                  </a:extLst>
                </p:cNvPr>
                <p:cNvSpPr txBox="1">
                  <a:spLocks noRot="1" noChangeAspect="1" noMove="1" noResize="1" noEditPoints="1" noAdjustHandles="1" noChangeArrowheads="1" noChangeShapeType="1" noTextEdit="1"/>
                </p:cNvSpPr>
                <p:nvPr/>
              </p:nvSpPr>
              <p:spPr>
                <a:xfrm>
                  <a:off x="6615315" y="1576650"/>
                  <a:ext cx="1480598" cy="544252"/>
                </a:xfrm>
                <a:prstGeom prst="rect">
                  <a:avLst/>
                </a:prstGeom>
                <a:blipFill>
                  <a:blip r:embed="rId10"/>
                  <a:stretch>
                    <a:fillRect/>
                  </a:stretch>
                </a:blipFill>
              </p:spPr>
              <p:txBody>
                <a:bodyPr/>
                <a:lstStyle/>
                <a:p>
                  <a:r>
                    <a:rPr lang="de-DE">
                      <a:noFill/>
                    </a:rPr>
                    <a:t> </a:t>
                  </a:r>
                </a:p>
              </p:txBody>
            </p:sp>
          </mc:Fallback>
        </mc:AlternateContent>
        <p:sp>
          <p:nvSpPr>
            <p:cNvPr id="97" name="Rechteck 96">
              <a:extLst>
                <a:ext uri="{FF2B5EF4-FFF2-40B4-BE49-F238E27FC236}">
                  <a16:creationId xmlns:a16="http://schemas.microsoft.com/office/drawing/2014/main" id="{F9E30657-D0BA-4DE9-9AE9-9D27A3E3D65F}"/>
                </a:ext>
              </a:extLst>
            </p:cNvPr>
            <p:cNvSpPr/>
            <p:nvPr/>
          </p:nvSpPr>
          <p:spPr bwMode="auto">
            <a:xfrm>
              <a:off x="6578272" y="1527928"/>
              <a:ext cx="1533952" cy="670518"/>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DE" sz="2000" b="0" i="0" u="none" strike="noStrike" cap="none" normalizeH="0" baseline="0">
                <a:ln>
                  <a:noFill/>
                </a:ln>
                <a:solidFill>
                  <a:schemeClr val="bg1"/>
                </a:solidFill>
                <a:effectLst/>
                <a:latin typeface="Times New Roman" pitchFamily="16" charset="0"/>
                <a:cs typeface="DejaVu Sans" charset="0"/>
              </a:endParaRPr>
            </a:p>
          </p:txBody>
        </p:sp>
        <mc:AlternateContent xmlns:mc="http://schemas.openxmlformats.org/markup-compatibility/2006" xmlns:a14="http://schemas.microsoft.com/office/drawing/2010/main">
          <mc:Choice Requires="a14">
            <p:sp>
              <p:nvSpPr>
                <p:cNvPr id="98" name="Textfeld 97">
                  <a:extLst>
                    <a:ext uri="{FF2B5EF4-FFF2-40B4-BE49-F238E27FC236}">
                      <a16:creationId xmlns:a16="http://schemas.microsoft.com/office/drawing/2014/main" id="{AE43E747-3D67-47A7-A099-23D31C3F0A9F}"/>
                    </a:ext>
                  </a:extLst>
                </p:cNvPr>
                <p:cNvSpPr txBox="1"/>
                <p:nvPr/>
              </p:nvSpPr>
              <p:spPr>
                <a:xfrm>
                  <a:off x="5624130" y="1681631"/>
                  <a:ext cx="528606" cy="374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𝑞</m:t>
                            </m:r>
                          </m:e>
                        </m:ba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𝑡</m:t>
                        </m:r>
                        <m:r>
                          <a:rPr lang="de-DE" b="0" i="1" smtClean="0">
                            <a:solidFill>
                              <a:schemeClr val="tx1"/>
                            </a:solidFill>
                            <a:latin typeface="Cambria Math" panose="02040503050406030204" pitchFamily="18" charset="0"/>
                          </a:rPr>
                          <m:t>)</m:t>
                        </m:r>
                      </m:oMath>
                    </m:oMathPara>
                  </a14:m>
                  <a:endParaRPr lang="de-DE" dirty="0"/>
                </a:p>
              </p:txBody>
            </p:sp>
          </mc:Choice>
          <mc:Fallback xmlns="">
            <p:sp>
              <p:nvSpPr>
                <p:cNvPr id="98" name="Textfeld 97">
                  <a:extLst>
                    <a:ext uri="{FF2B5EF4-FFF2-40B4-BE49-F238E27FC236}">
                      <a16:creationId xmlns:a16="http://schemas.microsoft.com/office/drawing/2014/main" id="{AE43E747-3D67-47A7-A099-23D31C3F0A9F}"/>
                    </a:ext>
                  </a:extLst>
                </p:cNvPr>
                <p:cNvSpPr txBox="1">
                  <a:spLocks noRot="1" noChangeAspect="1" noMove="1" noResize="1" noEditPoints="1" noAdjustHandles="1" noChangeArrowheads="1" noChangeShapeType="1" noTextEdit="1"/>
                </p:cNvSpPr>
                <p:nvPr/>
              </p:nvSpPr>
              <p:spPr>
                <a:xfrm>
                  <a:off x="5624130" y="1681631"/>
                  <a:ext cx="528606" cy="374077"/>
                </a:xfrm>
                <a:prstGeom prst="rect">
                  <a:avLst/>
                </a:prstGeom>
                <a:blipFill>
                  <a:blip r:embed="rId11"/>
                  <a:stretch>
                    <a:fillRect l="-10345" t="-1639" r="-16092" b="-131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9" name="Textfeld 98">
                  <a:extLst>
                    <a:ext uri="{FF2B5EF4-FFF2-40B4-BE49-F238E27FC236}">
                      <a16:creationId xmlns:a16="http://schemas.microsoft.com/office/drawing/2014/main" id="{E2225FCF-E1DD-4382-8B5F-8F35FBE52881}"/>
                    </a:ext>
                  </a:extLst>
                </p:cNvPr>
                <p:cNvSpPr txBox="1"/>
                <p:nvPr/>
              </p:nvSpPr>
              <p:spPr>
                <a:xfrm>
                  <a:off x="8510723" y="1675764"/>
                  <a:ext cx="531620" cy="374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𝑦</m:t>
                            </m:r>
                          </m:e>
                        </m:ba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𝑡</m:t>
                        </m:r>
                        <m:r>
                          <a:rPr lang="de-DE" b="0" i="1" smtClean="0">
                            <a:solidFill>
                              <a:schemeClr val="tx1"/>
                            </a:solidFill>
                            <a:latin typeface="Cambria Math" panose="02040503050406030204" pitchFamily="18" charset="0"/>
                          </a:rPr>
                          <m:t>)</m:t>
                        </m:r>
                      </m:oMath>
                    </m:oMathPara>
                  </a14:m>
                  <a:endParaRPr lang="de-DE" dirty="0"/>
                </a:p>
              </p:txBody>
            </p:sp>
          </mc:Choice>
          <mc:Fallback xmlns="">
            <p:sp>
              <p:nvSpPr>
                <p:cNvPr id="99" name="Textfeld 98">
                  <a:extLst>
                    <a:ext uri="{FF2B5EF4-FFF2-40B4-BE49-F238E27FC236}">
                      <a16:creationId xmlns:a16="http://schemas.microsoft.com/office/drawing/2014/main" id="{E2225FCF-E1DD-4382-8B5F-8F35FBE52881}"/>
                    </a:ext>
                  </a:extLst>
                </p:cNvPr>
                <p:cNvSpPr txBox="1">
                  <a:spLocks noRot="1" noChangeAspect="1" noMove="1" noResize="1" noEditPoints="1" noAdjustHandles="1" noChangeArrowheads="1" noChangeShapeType="1" noTextEdit="1"/>
                </p:cNvSpPr>
                <p:nvPr/>
              </p:nvSpPr>
              <p:spPr>
                <a:xfrm>
                  <a:off x="8510723" y="1675764"/>
                  <a:ext cx="531620" cy="374846"/>
                </a:xfrm>
                <a:prstGeom prst="rect">
                  <a:avLst/>
                </a:prstGeom>
                <a:blipFill>
                  <a:blip r:embed="rId12"/>
                  <a:stretch>
                    <a:fillRect l="-10227" t="-1639" r="-14773" b="-13115"/>
                  </a:stretch>
                </a:blipFill>
              </p:spPr>
              <p:txBody>
                <a:bodyPr/>
                <a:lstStyle/>
                <a:p>
                  <a:r>
                    <a:rPr lang="de-DE">
                      <a:noFill/>
                    </a:rPr>
                    <a:t> </a:t>
                  </a:r>
                </a:p>
              </p:txBody>
            </p:sp>
          </mc:Fallback>
        </mc:AlternateContent>
      </p:grpSp>
      <p:pic>
        <p:nvPicPr>
          <p:cNvPr id="21" name="Inhaltsplatzhalter 12">
            <a:extLst>
              <a:ext uri="{FF2B5EF4-FFF2-40B4-BE49-F238E27FC236}">
                <a16:creationId xmlns:a16="http://schemas.microsoft.com/office/drawing/2014/main" id="{3ADE399B-AD30-4DF4-BFCB-69CFDBBF320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88087" y="908720"/>
            <a:ext cx="4734491" cy="2368916"/>
          </a:xfrm>
          <a:prstGeom prst="rect">
            <a:avLst/>
          </a:prstGeom>
        </p:spPr>
      </p:pic>
      <p:pic>
        <p:nvPicPr>
          <p:cNvPr id="22" name="Inhaltsplatzhalter 14">
            <a:extLst>
              <a:ext uri="{FF2B5EF4-FFF2-40B4-BE49-F238E27FC236}">
                <a16:creationId xmlns:a16="http://schemas.microsoft.com/office/drawing/2014/main" id="{C471ABA4-B14E-434C-96DB-04B0CD00373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88087" y="3318411"/>
            <a:ext cx="4734491" cy="2368915"/>
          </a:xfrm>
          <a:prstGeom prst="rect">
            <a:avLst/>
          </a:prstGeom>
        </p:spPr>
      </p:pic>
      <p:graphicFrame>
        <p:nvGraphicFramePr>
          <p:cNvPr id="15" name="Diagramm 14">
            <a:extLst>
              <a:ext uri="{FF2B5EF4-FFF2-40B4-BE49-F238E27FC236}">
                <a16:creationId xmlns:a16="http://schemas.microsoft.com/office/drawing/2014/main" id="{340BCC61-A43D-4170-92F7-59E6DAE2F102}"/>
              </a:ext>
            </a:extLst>
          </p:cNvPr>
          <p:cNvGraphicFramePr/>
          <p:nvPr>
            <p:extLst>
              <p:ext uri="{D42A27DB-BD31-4B8C-83A1-F6EECF244321}">
                <p14:modId xmlns:p14="http://schemas.microsoft.com/office/powerpoint/2010/main" val="1720296818"/>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07200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hteck 132">
            <a:extLst>
              <a:ext uri="{FF2B5EF4-FFF2-40B4-BE49-F238E27FC236}">
                <a16:creationId xmlns:a16="http://schemas.microsoft.com/office/drawing/2014/main" id="{176BFAE4-9D52-4778-B21F-B57FF4D6DDC1}"/>
              </a:ext>
            </a:extLst>
          </p:cNvPr>
          <p:cNvSpPr/>
          <p:nvPr/>
        </p:nvSpPr>
        <p:spPr bwMode="auto">
          <a:xfrm>
            <a:off x="5794378" y="1816774"/>
            <a:ext cx="792088" cy="9167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effectLst/>
              <a:latin typeface="Times New Roman" pitchFamily="16" charset="0"/>
              <a:cs typeface="DejaVu Sans" charset="0"/>
            </a:endParaRPr>
          </a:p>
        </p:txBody>
      </p:sp>
      <p:sp>
        <p:nvSpPr>
          <p:cNvPr id="2" name="Titel 1">
            <a:extLst>
              <a:ext uri="{FF2B5EF4-FFF2-40B4-BE49-F238E27FC236}">
                <a16:creationId xmlns:a16="http://schemas.microsoft.com/office/drawing/2014/main" id="{3496BC53-DF29-4F00-B595-9D17F716C0EE}"/>
              </a:ext>
            </a:extLst>
          </p:cNvPr>
          <p:cNvSpPr>
            <a:spLocks noGrp="1"/>
          </p:cNvSpPr>
          <p:nvPr>
            <p:ph type="title"/>
          </p:nvPr>
        </p:nvSpPr>
        <p:spPr/>
        <p:txBody>
          <a:bodyPr/>
          <a:lstStyle/>
          <a:p>
            <a:r>
              <a:rPr lang="de-DE" dirty="0"/>
              <a:t>Modellierung der Rückführung</a:t>
            </a:r>
          </a:p>
        </p:txBody>
      </p:sp>
      <p:cxnSp>
        <p:nvCxnSpPr>
          <p:cNvPr id="25" name="Verbinder: gewinkelt 24">
            <a:extLst>
              <a:ext uri="{FF2B5EF4-FFF2-40B4-BE49-F238E27FC236}">
                <a16:creationId xmlns:a16="http://schemas.microsoft.com/office/drawing/2014/main" id="{7F2C59FE-3A8B-47C8-9CF2-5B9B2B484871}"/>
              </a:ext>
            </a:extLst>
          </p:cNvPr>
          <p:cNvCxnSpPr>
            <a:cxnSpLocks/>
          </p:cNvCxnSpPr>
          <p:nvPr/>
        </p:nvCxnSpPr>
        <p:spPr bwMode="auto">
          <a:xfrm rot="10800000">
            <a:off x="2283322" y="2896692"/>
            <a:ext cx="4891709" cy="15446"/>
          </a:xfrm>
          <a:prstGeom prst="bentConnector4">
            <a:avLst>
              <a:gd name="adj1" fmla="val -5578"/>
              <a:gd name="adj2" fmla="val 9618704"/>
            </a:avLst>
          </a:prstGeom>
          <a:noFill/>
          <a:ln w="28575" cap="flat" cmpd="sng" algn="ctr">
            <a:solidFill>
              <a:schemeClr val="tx1"/>
            </a:solidFill>
            <a:prstDash val="solid"/>
            <a:round/>
            <a:headEnd type="none" w="med" len="med"/>
            <a:tailEnd type="triangle"/>
          </a:ln>
          <a:effectLst/>
        </p:spPr>
      </p:cxnSp>
      <p:cxnSp>
        <p:nvCxnSpPr>
          <p:cNvPr id="27" name="Gerade Verbindung mit Pfeil 26">
            <a:extLst>
              <a:ext uri="{FF2B5EF4-FFF2-40B4-BE49-F238E27FC236}">
                <a16:creationId xmlns:a16="http://schemas.microsoft.com/office/drawing/2014/main" id="{B8735FB9-0013-454B-BB6A-B71D181917D1}"/>
              </a:ext>
            </a:extLst>
          </p:cNvPr>
          <p:cNvCxnSpPr>
            <a:cxnSpLocks/>
            <a:endCxn id="41" idx="1"/>
          </p:cNvCxnSpPr>
          <p:nvPr/>
        </p:nvCxnSpPr>
        <p:spPr bwMode="auto">
          <a:xfrm>
            <a:off x="7163539" y="3857382"/>
            <a:ext cx="792198" cy="345777"/>
          </a:xfrm>
          <a:prstGeom prst="straightConnector1">
            <a:avLst/>
          </a:prstGeom>
          <a:ln w="28575">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a:extLst>
              <a:ext uri="{FF2B5EF4-FFF2-40B4-BE49-F238E27FC236}">
                <a16:creationId xmlns:a16="http://schemas.microsoft.com/office/drawing/2014/main" id="{FF28B37A-A6E4-4CD9-BA8E-5EF991F5E87C}"/>
              </a:ext>
            </a:extLst>
          </p:cNvPr>
          <p:cNvCxnSpPr>
            <a:cxnSpLocks/>
            <a:endCxn id="39" idx="1"/>
          </p:cNvCxnSpPr>
          <p:nvPr/>
        </p:nvCxnSpPr>
        <p:spPr bwMode="auto">
          <a:xfrm flipV="1">
            <a:off x="7163539" y="3170685"/>
            <a:ext cx="792198" cy="196814"/>
          </a:xfrm>
          <a:prstGeom prst="straightConnector1">
            <a:avLst/>
          </a:prstGeom>
          <a:ln w="28575">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grpSp>
        <p:nvGrpSpPr>
          <p:cNvPr id="60" name="Gruppieren 59">
            <a:extLst>
              <a:ext uri="{FF2B5EF4-FFF2-40B4-BE49-F238E27FC236}">
                <a16:creationId xmlns:a16="http://schemas.microsoft.com/office/drawing/2014/main" id="{61A7277A-00AD-4E8E-8C56-D1CC4AF914E5}"/>
              </a:ext>
            </a:extLst>
          </p:cNvPr>
          <p:cNvGrpSpPr/>
          <p:nvPr/>
        </p:nvGrpSpPr>
        <p:grpSpPr>
          <a:xfrm>
            <a:off x="8718104" y="1439068"/>
            <a:ext cx="2426349" cy="584775"/>
            <a:chOff x="264982" y="5733266"/>
            <a:chExt cx="2218786" cy="584775"/>
          </a:xfrm>
        </p:grpSpPr>
        <p:grpSp>
          <p:nvGrpSpPr>
            <p:cNvPr id="61" name="Gruppieren 60">
              <a:extLst>
                <a:ext uri="{FF2B5EF4-FFF2-40B4-BE49-F238E27FC236}">
                  <a16:creationId xmlns:a16="http://schemas.microsoft.com/office/drawing/2014/main" id="{5B78A5C4-DA07-49C6-AB65-6FB9C8D13FD6}"/>
                </a:ext>
              </a:extLst>
            </p:cNvPr>
            <p:cNvGrpSpPr/>
            <p:nvPr/>
          </p:nvGrpSpPr>
          <p:grpSpPr>
            <a:xfrm>
              <a:off x="264982" y="5733266"/>
              <a:ext cx="2067694" cy="584775"/>
              <a:chOff x="264982" y="5733266"/>
              <a:chExt cx="2067694" cy="584775"/>
            </a:xfrm>
          </p:grpSpPr>
          <p:cxnSp>
            <p:nvCxnSpPr>
              <p:cNvPr id="63" name="Gerade Verbindung mit Pfeil 62">
                <a:extLst>
                  <a:ext uri="{FF2B5EF4-FFF2-40B4-BE49-F238E27FC236}">
                    <a16:creationId xmlns:a16="http://schemas.microsoft.com/office/drawing/2014/main" id="{40F68420-11F8-4E42-84F2-433BF46FF6AD}"/>
                  </a:ext>
                </a:extLst>
              </p:cNvPr>
              <p:cNvCxnSpPr>
                <a:cxnSpLocks/>
              </p:cNvCxnSpPr>
              <p:nvPr/>
            </p:nvCxnSpPr>
            <p:spPr bwMode="auto">
              <a:xfrm>
                <a:off x="1828620" y="5901811"/>
                <a:ext cx="504056" cy="0"/>
              </a:xfrm>
              <a:prstGeom prst="straightConnector1">
                <a:avLst/>
              </a:prstGeom>
              <a:noFill/>
              <a:ln w="28575" cap="flat" cmpd="sng" algn="ctr">
                <a:solidFill>
                  <a:schemeClr val="tx1"/>
                </a:solidFill>
                <a:prstDash val="solid"/>
                <a:round/>
                <a:headEnd type="none" w="med" len="med"/>
                <a:tailEnd type="triangle"/>
              </a:ln>
              <a:effectLst/>
            </p:spPr>
          </p:cxnSp>
          <p:sp>
            <p:nvSpPr>
              <p:cNvPr id="64" name="Textfeld 63">
                <a:extLst>
                  <a:ext uri="{FF2B5EF4-FFF2-40B4-BE49-F238E27FC236}">
                    <a16:creationId xmlns:a16="http://schemas.microsoft.com/office/drawing/2014/main" id="{7039E5C0-35AC-491C-9B00-09B5E1D8B660}"/>
                  </a:ext>
                </a:extLst>
              </p:cNvPr>
              <p:cNvSpPr txBox="1"/>
              <p:nvPr/>
            </p:nvSpPr>
            <p:spPr>
              <a:xfrm>
                <a:off x="264982" y="5733266"/>
                <a:ext cx="1684784" cy="584775"/>
              </a:xfrm>
              <a:prstGeom prst="rect">
                <a:avLst/>
              </a:prstGeom>
              <a:noFill/>
            </p:spPr>
            <p:txBody>
              <a:bodyPr wrap="square" rtlCol="0">
                <a:spAutoFit/>
              </a:bodyPr>
              <a:lstStyle/>
              <a:p>
                <a:r>
                  <a:rPr lang="de-DE" sz="1600" dirty="0">
                    <a:solidFill>
                      <a:sysClr val="windowText" lastClr="000000"/>
                    </a:solidFill>
                    <a:latin typeface="+mn-lt"/>
                  </a:rPr>
                  <a:t>Materialfluss</a:t>
                </a:r>
              </a:p>
              <a:p>
                <a:r>
                  <a:rPr lang="de-DE" sz="1600" dirty="0">
                    <a:solidFill>
                      <a:srgbClr val="0070C0"/>
                    </a:solidFill>
                    <a:latin typeface="+mn-lt"/>
                  </a:rPr>
                  <a:t>Informationsfluss</a:t>
                </a:r>
                <a:endParaRPr lang="de-DE" sz="1400" dirty="0">
                  <a:solidFill>
                    <a:srgbClr val="0070C0"/>
                  </a:solidFill>
                  <a:latin typeface="+mn-lt"/>
                </a:endParaRPr>
              </a:p>
            </p:txBody>
          </p:sp>
          <p:cxnSp>
            <p:nvCxnSpPr>
              <p:cNvPr id="65" name="Gerade Verbindung mit Pfeil 64">
                <a:extLst>
                  <a:ext uri="{FF2B5EF4-FFF2-40B4-BE49-F238E27FC236}">
                    <a16:creationId xmlns:a16="http://schemas.microsoft.com/office/drawing/2014/main" id="{BEC6F90D-875F-456E-87B8-19EAB12AE0E8}"/>
                  </a:ext>
                </a:extLst>
              </p:cNvPr>
              <p:cNvCxnSpPr>
                <a:cxnSpLocks/>
              </p:cNvCxnSpPr>
              <p:nvPr/>
            </p:nvCxnSpPr>
            <p:spPr bwMode="auto">
              <a:xfrm>
                <a:off x="1833298" y="6160650"/>
                <a:ext cx="499378" cy="0"/>
              </a:xfrm>
              <a:prstGeom prst="straightConnector1">
                <a:avLst/>
              </a:prstGeom>
              <a:noFill/>
              <a:ln w="28575" cap="flat" cmpd="sng" algn="ctr">
                <a:solidFill>
                  <a:srgbClr val="0070C0"/>
                </a:solidFill>
                <a:prstDash val="dash"/>
                <a:round/>
                <a:headEnd type="none" w="med" len="med"/>
                <a:tailEnd type="triangle"/>
              </a:ln>
              <a:effectLst/>
            </p:spPr>
          </p:cxnSp>
        </p:grpSp>
        <p:sp>
          <p:nvSpPr>
            <p:cNvPr id="62" name="Rechteck 61">
              <a:extLst>
                <a:ext uri="{FF2B5EF4-FFF2-40B4-BE49-F238E27FC236}">
                  <a16:creationId xmlns:a16="http://schemas.microsoft.com/office/drawing/2014/main" id="{5970019D-F7CD-4991-BAE9-DC36833C0E33}"/>
                </a:ext>
              </a:extLst>
            </p:cNvPr>
            <p:cNvSpPr/>
            <p:nvPr/>
          </p:nvSpPr>
          <p:spPr bwMode="auto">
            <a:xfrm>
              <a:off x="264982" y="5733266"/>
              <a:ext cx="2218786" cy="562630"/>
            </a:xfrm>
            <a:prstGeom prst="rect">
              <a:avLst/>
            </a:prstGeom>
            <a:no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bg2"/>
                </a:solidFill>
                <a:effectLst/>
                <a:latin typeface="Helvetica" pitchFamily="34" charset="0"/>
              </a:endParaRPr>
            </a:p>
          </p:txBody>
        </p:sp>
      </p:grpSp>
      <p:sp>
        <p:nvSpPr>
          <p:cNvPr id="39" name="Rechteck: abgerundete Ecken 38">
            <a:extLst>
              <a:ext uri="{FF2B5EF4-FFF2-40B4-BE49-F238E27FC236}">
                <a16:creationId xmlns:a16="http://schemas.microsoft.com/office/drawing/2014/main" id="{C65C8259-419F-4A91-931B-B6BC3C9AA38B}"/>
              </a:ext>
            </a:extLst>
          </p:cNvPr>
          <p:cNvSpPr/>
          <p:nvPr/>
        </p:nvSpPr>
        <p:spPr bwMode="auto">
          <a:xfrm>
            <a:off x="7955737" y="2747040"/>
            <a:ext cx="2143742" cy="84729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bg1"/>
                </a:solidFill>
                <a:effectLst/>
                <a:latin typeface="+mn-lt"/>
                <a:cs typeface="DejaVu Sans" charset="0"/>
              </a:rPr>
              <a:t>Gutfraktion</a:t>
            </a:r>
          </a:p>
        </p:txBody>
      </p:sp>
      <p:sp>
        <p:nvSpPr>
          <p:cNvPr id="41" name="Rechteck: abgerundete Ecken 40">
            <a:extLst>
              <a:ext uri="{FF2B5EF4-FFF2-40B4-BE49-F238E27FC236}">
                <a16:creationId xmlns:a16="http://schemas.microsoft.com/office/drawing/2014/main" id="{62B63DF8-A322-4022-AFED-F3814E9F9B61}"/>
              </a:ext>
            </a:extLst>
          </p:cNvPr>
          <p:cNvSpPr/>
          <p:nvPr/>
        </p:nvSpPr>
        <p:spPr bwMode="auto">
          <a:xfrm>
            <a:off x="7955737" y="3779514"/>
            <a:ext cx="2143742" cy="84729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bg1"/>
                </a:solidFill>
                <a:effectLst/>
                <a:latin typeface="+mn-lt"/>
                <a:cs typeface="DejaVu Sans" charset="0"/>
              </a:rPr>
              <a:t>Schlechtfraktion</a:t>
            </a:r>
          </a:p>
        </p:txBody>
      </p:sp>
      <p:grpSp>
        <p:nvGrpSpPr>
          <p:cNvPr id="68" name="Gruppieren 67">
            <a:extLst>
              <a:ext uri="{FF2B5EF4-FFF2-40B4-BE49-F238E27FC236}">
                <a16:creationId xmlns:a16="http://schemas.microsoft.com/office/drawing/2014/main" id="{9B48EE40-6078-4F6F-9049-84F6965B6A0B}"/>
              </a:ext>
            </a:extLst>
          </p:cNvPr>
          <p:cNvGrpSpPr/>
          <p:nvPr/>
        </p:nvGrpSpPr>
        <p:grpSpPr>
          <a:xfrm>
            <a:off x="1023181" y="1600200"/>
            <a:ext cx="6151847" cy="3976688"/>
            <a:chOff x="1023181" y="1600200"/>
            <a:chExt cx="6151847" cy="3976688"/>
          </a:xfrm>
        </p:grpSpPr>
        <p:sp>
          <p:nvSpPr>
            <p:cNvPr id="69" name="Rechteck: abgerundete Ecken 68">
              <a:extLst>
                <a:ext uri="{FF2B5EF4-FFF2-40B4-BE49-F238E27FC236}">
                  <a16:creationId xmlns:a16="http://schemas.microsoft.com/office/drawing/2014/main" id="{CE00AAA0-73DD-481D-B8CC-5B17B09E88E2}"/>
                </a:ext>
              </a:extLst>
            </p:cNvPr>
            <p:cNvSpPr/>
            <p:nvPr/>
          </p:nvSpPr>
          <p:spPr bwMode="auto">
            <a:xfrm>
              <a:off x="1023181" y="2896692"/>
              <a:ext cx="2520280" cy="1383703"/>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de-DE" sz="2000" b="0" i="0" u="none" strike="noStrike" cap="none" normalizeH="0" baseline="0" dirty="0">
                  <a:ln>
                    <a:noFill/>
                  </a:ln>
                  <a:solidFill>
                    <a:schemeClr val="bg1"/>
                  </a:solidFill>
                  <a:effectLst/>
                  <a:latin typeface="+mn-lt"/>
                  <a:cs typeface="DejaVu Sans" charset="0"/>
                </a:rPr>
                <a:t>Fließband</a:t>
              </a:r>
            </a:p>
          </p:txBody>
        </p:sp>
        <p:pic>
          <p:nvPicPr>
            <p:cNvPr id="70" name="Inhaltsplatzhalter 4">
              <a:extLst>
                <a:ext uri="{FF2B5EF4-FFF2-40B4-BE49-F238E27FC236}">
                  <a16:creationId xmlns:a16="http://schemas.microsoft.com/office/drawing/2014/main" id="{BDCA2D66-13F5-403A-86E0-29A72185C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424477" y="1600200"/>
              <a:ext cx="3750551"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1" name="Gruppieren 70">
              <a:extLst>
                <a:ext uri="{FF2B5EF4-FFF2-40B4-BE49-F238E27FC236}">
                  <a16:creationId xmlns:a16="http://schemas.microsoft.com/office/drawing/2014/main" id="{6CA35A1A-68A4-454E-BDB0-F8BFB8469A9C}"/>
                </a:ext>
              </a:extLst>
            </p:cNvPr>
            <p:cNvGrpSpPr/>
            <p:nvPr/>
          </p:nvGrpSpPr>
          <p:grpSpPr>
            <a:xfrm rot="10800000" flipV="1">
              <a:off x="2534542" y="2032247"/>
              <a:ext cx="554360" cy="1108720"/>
              <a:chOff x="5076096" y="1804711"/>
              <a:chExt cx="554360" cy="1108720"/>
            </a:xfrm>
          </p:grpSpPr>
          <p:sp>
            <p:nvSpPr>
              <p:cNvPr id="74" name="Gleichschenkliges Dreieck 73">
                <a:extLst>
                  <a:ext uri="{FF2B5EF4-FFF2-40B4-BE49-F238E27FC236}">
                    <a16:creationId xmlns:a16="http://schemas.microsoft.com/office/drawing/2014/main" id="{9DC61EAD-F26C-448B-8CCF-A64391A969D0}"/>
                  </a:ext>
                </a:extLst>
              </p:cNvPr>
              <p:cNvSpPr/>
              <p:nvPr/>
            </p:nvSpPr>
            <p:spPr bwMode="auto">
              <a:xfrm>
                <a:off x="5292080" y="2118629"/>
                <a:ext cx="252275" cy="794802"/>
              </a:xfrm>
              <a:prstGeom prst="triangle">
                <a:avLst/>
              </a:prstGeom>
              <a:solidFill>
                <a:srgbClr val="E3EE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a:ln>
                    <a:noFill/>
                  </a:ln>
                  <a:solidFill>
                    <a:schemeClr val="bg2"/>
                  </a:solidFill>
                  <a:effectLst/>
                  <a:latin typeface="Helvetica" pitchFamily="34" charset="0"/>
                </a:endParaRPr>
              </a:p>
            </p:txBody>
          </p:sp>
          <p:pic>
            <p:nvPicPr>
              <p:cNvPr id="75" name="Grafik 74" descr="Videokamera">
                <a:extLst>
                  <a:ext uri="{FF2B5EF4-FFF2-40B4-BE49-F238E27FC236}">
                    <a16:creationId xmlns:a16="http://schemas.microsoft.com/office/drawing/2014/main" id="{6626BECC-8D26-4756-B8FA-8BD7304BA7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a:off x="5076096" y="1804711"/>
                <a:ext cx="554360" cy="554360"/>
              </a:xfrm>
              <a:prstGeom prst="rect">
                <a:avLst/>
              </a:prstGeom>
            </p:spPr>
          </p:pic>
        </p:grpSp>
        <p:sp>
          <p:nvSpPr>
            <p:cNvPr id="72" name="Rechteck 71">
              <a:extLst>
                <a:ext uri="{FF2B5EF4-FFF2-40B4-BE49-F238E27FC236}">
                  <a16:creationId xmlns:a16="http://schemas.microsoft.com/office/drawing/2014/main" id="{CF6DF14E-E140-4A0C-BBDB-E8CACC418DE6}"/>
                </a:ext>
              </a:extLst>
            </p:cNvPr>
            <p:cNvSpPr/>
            <p:nvPr/>
          </p:nvSpPr>
          <p:spPr bwMode="auto">
            <a:xfrm>
              <a:off x="5807968" y="1772816"/>
              <a:ext cx="792088" cy="91671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effectLst/>
                <a:latin typeface="Times New Roman" pitchFamily="16" charset="0"/>
                <a:cs typeface="DejaVu Sans" charset="0"/>
              </a:endParaRPr>
            </a:p>
          </p:txBody>
        </p:sp>
        <p:pic>
          <p:nvPicPr>
            <p:cNvPr id="73" name="Grafik 72" descr="Videokamera">
              <a:extLst>
                <a:ext uri="{FF2B5EF4-FFF2-40B4-BE49-F238E27FC236}">
                  <a16:creationId xmlns:a16="http://schemas.microsoft.com/office/drawing/2014/main" id="{CA8765F9-46E1-4237-A95F-137F7A3506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flipH="1" flipV="1">
              <a:off x="5926832" y="2177826"/>
              <a:ext cx="554360" cy="554360"/>
            </a:xfrm>
            <a:prstGeom prst="rect">
              <a:avLst/>
            </a:prstGeom>
          </p:spPr>
        </p:pic>
      </p:grpSp>
      <mc:AlternateContent xmlns:mc="http://schemas.openxmlformats.org/markup-compatibility/2006" xmlns:a14="http://schemas.microsoft.com/office/drawing/2010/main">
        <mc:Choice Requires="a14">
          <p:sp>
            <p:nvSpPr>
              <p:cNvPr id="76" name="Rechteck 75">
                <a:extLst>
                  <a:ext uri="{FF2B5EF4-FFF2-40B4-BE49-F238E27FC236}">
                    <a16:creationId xmlns:a16="http://schemas.microsoft.com/office/drawing/2014/main" id="{F6FC3EC0-109F-4FD5-9753-2720746D7426}"/>
                  </a:ext>
                </a:extLst>
              </p:cNvPr>
              <p:cNvSpPr/>
              <p:nvPr/>
            </p:nvSpPr>
            <p:spPr>
              <a:xfrm>
                <a:off x="3192331" y="1981137"/>
                <a:ext cx="906530" cy="6117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0" i="1" smtClean="0">
                          <a:solidFill>
                            <a:schemeClr val="tx1"/>
                          </a:solidFill>
                          <a:latin typeface="Cambria Math" panose="02040503050406030204" pitchFamily="18" charset="0"/>
                        </a:rPr>
                        <m:t>=</m:t>
                      </m:r>
                      <m:d>
                        <m:dPr>
                          <m:ctrlPr>
                            <a:rPr lang="de-DE" b="0" i="1" smtClean="0">
                              <a:solidFill>
                                <a:schemeClr val="tx1"/>
                              </a:solidFill>
                              <a:latin typeface="Cambria Math" panose="02040503050406030204" pitchFamily="18" charset="0"/>
                            </a:rPr>
                          </m:ctrlPr>
                        </m:dPr>
                        <m:e>
                          <m:m>
                            <m:mPr>
                              <m:mcs>
                                <m:mc>
                                  <m:mcPr>
                                    <m:count m:val="1"/>
                                    <m:mcJc m:val="center"/>
                                  </m:mcPr>
                                </m:mc>
                              </m:mcs>
                              <m:ctrlPr>
                                <a:rPr lang="de-DE" b="0" i="1" smtClean="0">
                                  <a:solidFill>
                                    <a:schemeClr val="tx1"/>
                                  </a:solidFill>
                                  <a:latin typeface="Cambria Math" panose="02040503050406030204" pitchFamily="18" charset="0"/>
                                </a:rPr>
                              </m:ctrlPr>
                            </m:mPr>
                            <m:mr>
                              <m:e>
                                <m:r>
                                  <a:rPr lang="de-DE" b="0" i="1" smtClean="0">
                                    <a:solidFill>
                                      <a:srgbClr val="979569"/>
                                    </a:solidFill>
                                    <a:latin typeface="Cambria Math" panose="02040503050406030204" pitchFamily="18" charset="0"/>
                                  </a:rPr>
                                  <m:t>5</m:t>
                                </m:r>
                              </m:e>
                            </m:mr>
                            <m:mr>
                              <m:e>
                                <m:r>
                                  <a:rPr lang="de-DE" b="0" i="1" smtClean="0">
                                    <a:solidFill>
                                      <a:srgbClr val="FF0000"/>
                                    </a:solidFill>
                                    <a:latin typeface="Cambria Math" panose="02040503050406030204" pitchFamily="18" charset="0"/>
                                  </a:rPr>
                                  <m:t>5</m:t>
                                </m:r>
                              </m:e>
                            </m:mr>
                          </m:m>
                        </m:e>
                      </m:d>
                    </m:oMath>
                  </m:oMathPara>
                </a14:m>
                <a:endParaRPr lang="en-GB" dirty="0"/>
              </a:p>
            </p:txBody>
          </p:sp>
        </mc:Choice>
        <mc:Fallback xmlns="">
          <p:sp>
            <p:nvSpPr>
              <p:cNvPr id="76" name="Rechteck 75">
                <a:extLst>
                  <a:ext uri="{FF2B5EF4-FFF2-40B4-BE49-F238E27FC236}">
                    <a16:creationId xmlns:a16="http://schemas.microsoft.com/office/drawing/2014/main" id="{F6FC3EC0-109F-4FD5-9753-2720746D7426}"/>
                  </a:ext>
                </a:extLst>
              </p:cNvPr>
              <p:cNvSpPr>
                <a:spLocks noRot="1" noChangeAspect="1" noMove="1" noResize="1" noEditPoints="1" noAdjustHandles="1" noChangeArrowheads="1" noChangeShapeType="1" noTextEdit="1"/>
              </p:cNvSpPr>
              <p:nvPr/>
            </p:nvSpPr>
            <p:spPr>
              <a:xfrm>
                <a:off x="3192331" y="1981137"/>
                <a:ext cx="906530" cy="611771"/>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7" name="Rechteck 76">
                <a:extLst>
                  <a:ext uri="{FF2B5EF4-FFF2-40B4-BE49-F238E27FC236}">
                    <a16:creationId xmlns:a16="http://schemas.microsoft.com/office/drawing/2014/main" id="{D29773D5-96B7-41F7-9350-06847F0E0442}"/>
                  </a:ext>
                </a:extLst>
              </p:cNvPr>
              <p:cNvSpPr/>
              <p:nvPr/>
            </p:nvSpPr>
            <p:spPr>
              <a:xfrm>
                <a:off x="6423353" y="1413897"/>
                <a:ext cx="1031308" cy="1242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0" i="1" smtClean="0">
                          <a:solidFill>
                            <a:schemeClr val="tx1"/>
                          </a:solidFill>
                          <a:latin typeface="Cambria Math" panose="02040503050406030204" pitchFamily="18" charset="0"/>
                        </a:rPr>
                        <m:t>=</m:t>
                      </m:r>
                      <m:d>
                        <m:dPr>
                          <m:ctrlPr>
                            <a:rPr lang="de-DE" b="0" i="1" smtClean="0">
                              <a:solidFill>
                                <a:schemeClr val="tx1"/>
                              </a:solidFill>
                              <a:latin typeface="Cambria Math" panose="02040503050406030204" pitchFamily="18" charset="0"/>
                            </a:rPr>
                          </m:ctrlPr>
                        </m:dPr>
                        <m:e>
                          <m:m>
                            <m:mPr>
                              <m:mcs>
                                <m:mc>
                                  <m:mcPr>
                                    <m:count m:val="1"/>
                                    <m:mcJc m:val="center"/>
                                  </m:mcPr>
                                </m:mc>
                              </m:mcs>
                              <m:ctrlPr>
                                <a:rPr lang="de-DE" b="0" i="1" smtClean="0">
                                  <a:solidFill>
                                    <a:schemeClr val="tx1"/>
                                  </a:solidFill>
                                  <a:latin typeface="Cambria Math" panose="02040503050406030204" pitchFamily="18" charset="0"/>
                                </a:rPr>
                              </m:ctrlPr>
                            </m:mPr>
                            <m:mr>
                              <m:e>
                                <m:r>
                                  <a:rPr lang="de-DE" b="0" i="1" smtClean="0">
                                    <a:solidFill>
                                      <a:srgbClr val="979569"/>
                                    </a:solidFill>
                                    <a:latin typeface="Cambria Math" panose="02040503050406030204" pitchFamily="18" charset="0"/>
                                  </a:rPr>
                                  <m:t>4</m:t>
                                </m:r>
                              </m:e>
                            </m:mr>
                            <m:mr>
                              <m:e>
                                <m:r>
                                  <a:rPr lang="de-DE" b="0" i="1" smtClean="0">
                                    <a:solidFill>
                                      <a:srgbClr val="FF0000"/>
                                    </a:solidFill>
                                    <a:latin typeface="Cambria Math" panose="02040503050406030204" pitchFamily="18" charset="0"/>
                                  </a:rPr>
                                  <m:t>2</m:t>
                                </m:r>
                              </m:e>
                            </m:mr>
                            <m:mr>
                              <m:e>
                                <m:r>
                                  <a:rPr lang="de-DE" b="0" i="1" smtClean="0">
                                    <a:solidFill>
                                      <a:srgbClr val="979569"/>
                                    </a:solidFill>
                                    <a:latin typeface="Cambria Math" panose="02040503050406030204" pitchFamily="18" charset="0"/>
                                  </a:rPr>
                                  <m:t>1</m:t>
                                </m:r>
                              </m:e>
                            </m:mr>
                            <m:mr>
                              <m:e>
                                <m:r>
                                  <a:rPr lang="de-DE" b="0" i="1" smtClean="0">
                                    <a:solidFill>
                                      <a:srgbClr val="FF0000"/>
                                    </a:solidFill>
                                    <a:latin typeface="Cambria Math" panose="02040503050406030204" pitchFamily="18" charset="0"/>
                                  </a:rPr>
                                  <m:t>3</m:t>
                                </m:r>
                              </m:e>
                            </m:mr>
                          </m:m>
                        </m:e>
                      </m:d>
                    </m:oMath>
                  </m:oMathPara>
                </a14:m>
                <a:endParaRPr lang="en-GB" dirty="0"/>
              </a:p>
            </p:txBody>
          </p:sp>
        </mc:Choice>
        <mc:Fallback xmlns="">
          <p:sp>
            <p:nvSpPr>
              <p:cNvPr id="77" name="Rechteck 76">
                <a:extLst>
                  <a:ext uri="{FF2B5EF4-FFF2-40B4-BE49-F238E27FC236}">
                    <a16:creationId xmlns:a16="http://schemas.microsoft.com/office/drawing/2014/main" id="{D29773D5-96B7-41F7-9350-06847F0E0442}"/>
                  </a:ext>
                </a:extLst>
              </p:cNvPr>
              <p:cNvSpPr>
                <a:spLocks noRot="1" noChangeAspect="1" noMove="1" noResize="1" noEditPoints="1" noAdjustHandles="1" noChangeArrowheads="1" noChangeShapeType="1" noTextEdit="1"/>
              </p:cNvSpPr>
              <p:nvPr/>
            </p:nvSpPr>
            <p:spPr>
              <a:xfrm>
                <a:off x="6423353" y="1413897"/>
                <a:ext cx="1031308" cy="1242007"/>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8" name="Rechteck 77">
                <a:extLst>
                  <a:ext uri="{FF2B5EF4-FFF2-40B4-BE49-F238E27FC236}">
                    <a16:creationId xmlns:a16="http://schemas.microsoft.com/office/drawing/2014/main" id="{9A185098-1C47-41CE-BA92-CBAD4FF80EA6}"/>
                  </a:ext>
                </a:extLst>
              </p:cNvPr>
              <p:cNvSpPr/>
              <p:nvPr/>
            </p:nvSpPr>
            <p:spPr>
              <a:xfrm>
                <a:off x="3029052" y="2038696"/>
                <a:ext cx="394402" cy="4664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𝑞</m:t>
                          </m:r>
                        </m:e>
                      </m:bar>
                    </m:oMath>
                  </m:oMathPara>
                </a14:m>
                <a:endParaRPr lang="en-GB" dirty="0"/>
              </a:p>
            </p:txBody>
          </p:sp>
        </mc:Choice>
        <mc:Fallback xmlns="">
          <p:sp>
            <p:nvSpPr>
              <p:cNvPr id="78" name="Rechteck 77">
                <a:extLst>
                  <a:ext uri="{FF2B5EF4-FFF2-40B4-BE49-F238E27FC236}">
                    <a16:creationId xmlns:a16="http://schemas.microsoft.com/office/drawing/2014/main" id="{9A185098-1C47-41CE-BA92-CBAD4FF80EA6}"/>
                  </a:ext>
                </a:extLst>
              </p:cNvPr>
              <p:cNvSpPr>
                <a:spLocks noRot="1" noChangeAspect="1" noMove="1" noResize="1" noEditPoints="1" noAdjustHandles="1" noChangeArrowheads="1" noChangeShapeType="1" noTextEdit="1"/>
              </p:cNvSpPr>
              <p:nvPr/>
            </p:nvSpPr>
            <p:spPr>
              <a:xfrm>
                <a:off x="3029052" y="2038696"/>
                <a:ext cx="394402" cy="466410"/>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9" name="Rechteck 78">
                <a:extLst>
                  <a:ext uri="{FF2B5EF4-FFF2-40B4-BE49-F238E27FC236}">
                    <a16:creationId xmlns:a16="http://schemas.microsoft.com/office/drawing/2014/main" id="{9E597ED1-82B1-4B55-8F67-B221590D0411}"/>
                  </a:ext>
                </a:extLst>
              </p:cNvPr>
              <p:cNvSpPr/>
              <p:nvPr/>
            </p:nvSpPr>
            <p:spPr>
              <a:xfrm>
                <a:off x="6225030" y="1813126"/>
                <a:ext cx="397416" cy="467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𝑦</m:t>
                          </m:r>
                        </m:e>
                      </m:bar>
                    </m:oMath>
                  </m:oMathPara>
                </a14:m>
                <a:endParaRPr lang="en-GB" dirty="0"/>
              </a:p>
            </p:txBody>
          </p:sp>
        </mc:Choice>
        <mc:Fallback xmlns="">
          <p:sp>
            <p:nvSpPr>
              <p:cNvPr id="79" name="Rechteck 78">
                <a:extLst>
                  <a:ext uri="{FF2B5EF4-FFF2-40B4-BE49-F238E27FC236}">
                    <a16:creationId xmlns:a16="http://schemas.microsoft.com/office/drawing/2014/main" id="{9E597ED1-82B1-4B55-8F67-B221590D0411}"/>
                  </a:ext>
                </a:extLst>
              </p:cNvPr>
              <p:cNvSpPr>
                <a:spLocks noRot="1" noChangeAspect="1" noMove="1" noResize="1" noEditPoints="1" noAdjustHandles="1" noChangeArrowheads="1" noChangeShapeType="1" noTextEdit="1"/>
              </p:cNvSpPr>
              <p:nvPr/>
            </p:nvSpPr>
            <p:spPr>
              <a:xfrm>
                <a:off x="6225030" y="1813126"/>
                <a:ext cx="397416" cy="467179"/>
              </a:xfrm>
              <a:prstGeom prst="rect">
                <a:avLst/>
              </a:prstGeom>
              <a:blipFill>
                <a:blip r:embed="rId9"/>
                <a:stretch>
                  <a:fillRect/>
                </a:stretch>
              </a:blipFill>
            </p:spPr>
            <p:txBody>
              <a:bodyPr/>
              <a:lstStyle/>
              <a:p>
                <a:r>
                  <a:rPr lang="de-DE">
                    <a:noFill/>
                  </a:rPr>
                  <a:t> </a:t>
                </a:r>
              </a:p>
            </p:txBody>
          </p:sp>
        </mc:Fallback>
      </mc:AlternateContent>
      <p:cxnSp>
        <p:nvCxnSpPr>
          <p:cNvPr id="17" name="Verbinder: gewinkelt 16">
            <a:extLst>
              <a:ext uri="{FF2B5EF4-FFF2-40B4-BE49-F238E27FC236}">
                <a16:creationId xmlns:a16="http://schemas.microsoft.com/office/drawing/2014/main" id="{EF47855B-A489-465C-8841-A6EE11DA95A2}"/>
              </a:ext>
            </a:extLst>
          </p:cNvPr>
          <p:cNvCxnSpPr>
            <a:cxnSpLocks/>
          </p:cNvCxnSpPr>
          <p:nvPr/>
        </p:nvCxnSpPr>
        <p:spPr bwMode="auto">
          <a:xfrm rot="10800000" flipV="1">
            <a:off x="2283322" y="4276517"/>
            <a:ext cx="4891709" cy="3877"/>
          </a:xfrm>
          <a:prstGeom prst="bentConnector4">
            <a:avLst>
              <a:gd name="adj1" fmla="val -5579"/>
              <a:gd name="adj2" fmla="val 32809028"/>
            </a:avLst>
          </a:prstGeom>
          <a:noFill/>
          <a:ln w="28575" cap="flat" cmpd="sng" algn="ctr">
            <a:solidFill>
              <a:schemeClr val="tx1"/>
            </a:solidFill>
            <a:prstDash val="solid"/>
            <a:round/>
            <a:headEnd type="none" w="med" len="med"/>
            <a:tailEnd type="triangle"/>
          </a:ln>
          <a:effectLst/>
        </p:spPr>
      </p:cxnSp>
      <p:sp>
        <p:nvSpPr>
          <p:cNvPr id="80" name="Ellipse 79">
            <a:extLst>
              <a:ext uri="{FF2B5EF4-FFF2-40B4-BE49-F238E27FC236}">
                <a16:creationId xmlns:a16="http://schemas.microsoft.com/office/drawing/2014/main" id="{CA400EE6-35B7-4F03-9004-AECC29F10955}"/>
              </a:ext>
            </a:extLst>
          </p:cNvPr>
          <p:cNvSpPr/>
          <p:nvPr/>
        </p:nvSpPr>
        <p:spPr bwMode="auto">
          <a:xfrm>
            <a:off x="2423560" y="3116362"/>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81" name="Ellipse 80">
            <a:extLst>
              <a:ext uri="{FF2B5EF4-FFF2-40B4-BE49-F238E27FC236}">
                <a16:creationId xmlns:a16="http://schemas.microsoft.com/office/drawing/2014/main" id="{D7A5DB77-943C-44B4-8B14-F364BF8E375D}"/>
              </a:ext>
            </a:extLst>
          </p:cNvPr>
          <p:cNvSpPr/>
          <p:nvPr/>
        </p:nvSpPr>
        <p:spPr bwMode="auto">
          <a:xfrm>
            <a:off x="2806864" y="3200056"/>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82" name="Ellipse 81">
            <a:extLst>
              <a:ext uri="{FF2B5EF4-FFF2-40B4-BE49-F238E27FC236}">
                <a16:creationId xmlns:a16="http://schemas.microsoft.com/office/drawing/2014/main" id="{DB3CD00F-0222-467A-8766-D1B2EB4C681F}"/>
              </a:ext>
            </a:extLst>
          </p:cNvPr>
          <p:cNvSpPr/>
          <p:nvPr/>
        </p:nvSpPr>
        <p:spPr bwMode="auto">
          <a:xfrm>
            <a:off x="2339149" y="3480771"/>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83" name="Ellipse 82">
            <a:extLst>
              <a:ext uri="{FF2B5EF4-FFF2-40B4-BE49-F238E27FC236}">
                <a16:creationId xmlns:a16="http://schemas.microsoft.com/office/drawing/2014/main" id="{2450F898-BF47-4B04-B1BA-BBD5B0A50AD5}"/>
              </a:ext>
            </a:extLst>
          </p:cNvPr>
          <p:cNvSpPr/>
          <p:nvPr/>
        </p:nvSpPr>
        <p:spPr bwMode="auto">
          <a:xfrm>
            <a:off x="2688801" y="3464717"/>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84" name="Gleichschenkliges Dreieck 83">
            <a:extLst>
              <a:ext uri="{FF2B5EF4-FFF2-40B4-BE49-F238E27FC236}">
                <a16:creationId xmlns:a16="http://schemas.microsoft.com/office/drawing/2014/main" id="{0945012C-7906-4468-A325-3214BB8F6C95}"/>
              </a:ext>
            </a:extLst>
          </p:cNvPr>
          <p:cNvSpPr/>
          <p:nvPr/>
        </p:nvSpPr>
        <p:spPr bwMode="auto">
          <a:xfrm>
            <a:off x="2977163" y="3537871"/>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85" name="Gleichschenkliges Dreieck 84">
            <a:extLst>
              <a:ext uri="{FF2B5EF4-FFF2-40B4-BE49-F238E27FC236}">
                <a16:creationId xmlns:a16="http://schemas.microsoft.com/office/drawing/2014/main" id="{C0D3A8DC-A9A8-4193-BF39-94B4B3814835}"/>
              </a:ext>
            </a:extLst>
          </p:cNvPr>
          <p:cNvSpPr/>
          <p:nvPr/>
        </p:nvSpPr>
        <p:spPr bwMode="auto">
          <a:xfrm>
            <a:off x="2525846" y="3609304"/>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86" name="Gleichschenkliges Dreieck 85">
            <a:extLst>
              <a:ext uri="{FF2B5EF4-FFF2-40B4-BE49-F238E27FC236}">
                <a16:creationId xmlns:a16="http://schemas.microsoft.com/office/drawing/2014/main" id="{A7371B62-CDC6-4751-AA63-B6CA26D868BA}"/>
              </a:ext>
            </a:extLst>
          </p:cNvPr>
          <p:cNvSpPr/>
          <p:nvPr/>
        </p:nvSpPr>
        <p:spPr bwMode="auto">
          <a:xfrm>
            <a:off x="2926395" y="3007689"/>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87" name="Gleichschenkliges Dreieck 86">
            <a:extLst>
              <a:ext uri="{FF2B5EF4-FFF2-40B4-BE49-F238E27FC236}">
                <a16:creationId xmlns:a16="http://schemas.microsoft.com/office/drawing/2014/main" id="{54B4E918-D0D9-453E-B615-FF3FFE40A307}"/>
              </a:ext>
            </a:extLst>
          </p:cNvPr>
          <p:cNvSpPr/>
          <p:nvPr/>
        </p:nvSpPr>
        <p:spPr bwMode="auto">
          <a:xfrm>
            <a:off x="2525955" y="3272064"/>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88" name="Gleichschenkliges Dreieck 87">
            <a:extLst>
              <a:ext uri="{FF2B5EF4-FFF2-40B4-BE49-F238E27FC236}">
                <a16:creationId xmlns:a16="http://schemas.microsoft.com/office/drawing/2014/main" id="{9225837F-ECA0-4483-BE8F-4F51BD7277A3}"/>
              </a:ext>
            </a:extLst>
          </p:cNvPr>
          <p:cNvSpPr/>
          <p:nvPr/>
        </p:nvSpPr>
        <p:spPr bwMode="auto">
          <a:xfrm>
            <a:off x="2669994" y="2963289"/>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89" name="Ellipse 88">
            <a:extLst>
              <a:ext uri="{FF2B5EF4-FFF2-40B4-BE49-F238E27FC236}">
                <a16:creationId xmlns:a16="http://schemas.microsoft.com/office/drawing/2014/main" id="{3D62F5AB-F0E5-4125-B851-A52E52E84816}"/>
              </a:ext>
            </a:extLst>
          </p:cNvPr>
          <p:cNvSpPr/>
          <p:nvPr/>
        </p:nvSpPr>
        <p:spPr bwMode="auto">
          <a:xfrm>
            <a:off x="5771551" y="2858959"/>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90" name="Gleichschenkliges Dreieck 89">
            <a:extLst>
              <a:ext uri="{FF2B5EF4-FFF2-40B4-BE49-F238E27FC236}">
                <a16:creationId xmlns:a16="http://schemas.microsoft.com/office/drawing/2014/main" id="{3E78C9CF-6060-40B0-AE27-25CCA0A6AC1C}"/>
              </a:ext>
            </a:extLst>
          </p:cNvPr>
          <p:cNvSpPr/>
          <p:nvPr/>
        </p:nvSpPr>
        <p:spPr bwMode="auto">
          <a:xfrm>
            <a:off x="6376526" y="2854396"/>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91" name="Ellipse 90">
            <a:extLst>
              <a:ext uri="{FF2B5EF4-FFF2-40B4-BE49-F238E27FC236}">
                <a16:creationId xmlns:a16="http://schemas.microsoft.com/office/drawing/2014/main" id="{7F1DD771-A24A-49F4-92A4-5C2A1F1623B8}"/>
              </a:ext>
            </a:extLst>
          </p:cNvPr>
          <p:cNvSpPr/>
          <p:nvPr/>
        </p:nvSpPr>
        <p:spPr bwMode="auto">
          <a:xfrm>
            <a:off x="6097214" y="2877856"/>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92" name="Gleichschenkliges Dreieck 91">
            <a:extLst>
              <a:ext uri="{FF2B5EF4-FFF2-40B4-BE49-F238E27FC236}">
                <a16:creationId xmlns:a16="http://schemas.microsoft.com/office/drawing/2014/main" id="{520D3F38-8F1E-4552-8DDE-48F0A8791296}"/>
              </a:ext>
            </a:extLst>
          </p:cNvPr>
          <p:cNvSpPr/>
          <p:nvPr/>
        </p:nvSpPr>
        <p:spPr bwMode="auto">
          <a:xfrm>
            <a:off x="5933369" y="3296670"/>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93" name="Ellipse 92">
            <a:extLst>
              <a:ext uri="{FF2B5EF4-FFF2-40B4-BE49-F238E27FC236}">
                <a16:creationId xmlns:a16="http://schemas.microsoft.com/office/drawing/2014/main" id="{BDEA45A5-7F24-4F48-A975-2E4ED871E825}"/>
              </a:ext>
            </a:extLst>
          </p:cNvPr>
          <p:cNvSpPr/>
          <p:nvPr/>
        </p:nvSpPr>
        <p:spPr bwMode="auto">
          <a:xfrm>
            <a:off x="6164718" y="3320130"/>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94" name="Gleichschenkliges Dreieck 93">
            <a:extLst>
              <a:ext uri="{FF2B5EF4-FFF2-40B4-BE49-F238E27FC236}">
                <a16:creationId xmlns:a16="http://schemas.microsoft.com/office/drawing/2014/main" id="{E2BDB803-2533-4E0A-A060-D308C3C0FCCC}"/>
              </a:ext>
            </a:extLst>
          </p:cNvPr>
          <p:cNvSpPr/>
          <p:nvPr/>
        </p:nvSpPr>
        <p:spPr bwMode="auto">
          <a:xfrm>
            <a:off x="6000148" y="3702289"/>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95" name="Gleichschenkliges Dreieck 94">
            <a:extLst>
              <a:ext uri="{FF2B5EF4-FFF2-40B4-BE49-F238E27FC236}">
                <a16:creationId xmlns:a16="http://schemas.microsoft.com/office/drawing/2014/main" id="{4A03C1A8-51D4-4DF2-8E8D-C11B54406B0F}"/>
              </a:ext>
            </a:extLst>
          </p:cNvPr>
          <p:cNvSpPr/>
          <p:nvPr/>
        </p:nvSpPr>
        <p:spPr bwMode="auto">
          <a:xfrm>
            <a:off x="6546052" y="3697062"/>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96" name="Gleichschenkliges Dreieck 95">
            <a:extLst>
              <a:ext uri="{FF2B5EF4-FFF2-40B4-BE49-F238E27FC236}">
                <a16:creationId xmlns:a16="http://schemas.microsoft.com/office/drawing/2014/main" id="{620D8002-A00C-4A06-8E1B-08221C1376CB}"/>
              </a:ext>
            </a:extLst>
          </p:cNvPr>
          <p:cNvSpPr/>
          <p:nvPr/>
        </p:nvSpPr>
        <p:spPr bwMode="auto">
          <a:xfrm>
            <a:off x="5720481" y="3675092"/>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97" name="Ellipse 96">
            <a:extLst>
              <a:ext uri="{FF2B5EF4-FFF2-40B4-BE49-F238E27FC236}">
                <a16:creationId xmlns:a16="http://schemas.microsoft.com/office/drawing/2014/main" id="{DDCC3D95-A489-4F9A-98D8-8834DD26BCB8}"/>
              </a:ext>
            </a:extLst>
          </p:cNvPr>
          <p:cNvSpPr/>
          <p:nvPr/>
        </p:nvSpPr>
        <p:spPr bwMode="auto">
          <a:xfrm>
            <a:off x="6243004" y="3753547"/>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cxnSp>
        <p:nvCxnSpPr>
          <p:cNvPr id="99" name="Gerade Verbindung mit Pfeil 28">
            <a:extLst>
              <a:ext uri="{FF2B5EF4-FFF2-40B4-BE49-F238E27FC236}">
                <a16:creationId xmlns:a16="http://schemas.microsoft.com/office/drawing/2014/main" id="{F491F208-1209-4C23-8F0A-169E85E73BC8}"/>
              </a:ext>
            </a:extLst>
          </p:cNvPr>
          <p:cNvCxnSpPr>
            <a:cxnSpLocks/>
          </p:cNvCxnSpPr>
          <p:nvPr/>
        </p:nvCxnSpPr>
        <p:spPr bwMode="auto">
          <a:xfrm rot="5400000" flipH="1" flipV="1">
            <a:off x="3594927" y="1109882"/>
            <a:ext cx="139161" cy="1705571"/>
          </a:xfrm>
          <a:prstGeom prst="bentConnector2">
            <a:avLst/>
          </a:prstGeom>
          <a:noFill/>
          <a:ln w="28575" cap="flat" cmpd="sng" algn="ctr">
            <a:solidFill>
              <a:srgbClr val="0070C0"/>
            </a:solidFill>
            <a:prstDash val="dash"/>
            <a:round/>
            <a:headEnd type="none" w="med" len="med"/>
            <a:tailEnd type="triangle"/>
          </a:ln>
          <a:effectLst/>
        </p:spPr>
      </p:cxnSp>
      <p:cxnSp>
        <p:nvCxnSpPr>
          <p:cNvPr id="100" name="Gerade Verbindung mit Pfeil 28">
            <a:extLst>
              <a:ext uri="{FF2B5EF4-FFF2-40B4-BE49-F238E27FC236}">
                <a16:creationId xmlns:a16="http://schemas.microsoft.com/office/drawing/2014/main" id="{AC7BC503-41D9-425E-A6EF-D65698B21F94}"/>
              </a:ext>
            </a:extLst>
          </p:cNvPr>
          <p:cNvCxnSpPr>
            <a:cxnSpLocks/>
          </p:cNvCxnSpPr>
          <p:nvPr/>
        </p:nvCxnSpPr>
        <p:spPr bwMode="auto">
          <a:xfrm rot="16200000" flipV="1">
            <a:off x="5880094" y="1853908"/>
            <a:ext cx="284740" cy="363096"/>
          </a:xfrm>
          <a:prstGeom prst="bentConnector2">
            <a:avLst/>
          </a:prstGeom>
          <a:noFill/>
          <a:ln w="28575" cap="flat" cmpd="sng" algn="ctr">
            <a:solidFill>
              <a:srgbClr val="0070C0"/>
            </a:solidFill>
            <a:prstDash val="dash"/>
            <a:round/>
            <a:headEnd type="none" w="med" len="med"/>
            <a:tailEnd type="triangle"/>
          </a:ln>
          <a:effectLst/>
        </p:spPr>
      </p:cxnSp>
      <p:cxnSp>
        <p:nvCxnSpPr>
          <p:cNvPr id="101" name="Gerade Verbindung mit Pfeil 28">
            <a:extLst>
              <a:ext uri="{FF2B5EF4-FFF2-40B4-BE49-F238E27FC236}">
                <a16:creationId xmlns:a16="http://schemas.microsoft.com/office/drawing/2014/main" id="{1DFEC1A4-2DA9-48F0-8045-004C45D432A9}"/>
              </a:ext>
            </a:extLst>
          </p:cNvPr>
          <p:cNvCxnSpPr>
            <a:cxnSpLocks/>
          </p:cNvCxnSpPr>
          <p:nvPr/>
        </p:nvCxnSpPr>
        <p:spPr bwMode="auto">
          <a:xfrm rot="16200000" flipH="1">
            <a:off x="4437703" y="2835925"/>
            <a:ext cx="1824566" cy="558121"/>
          </a:xfrm>
          <a:prstGeom prst="bentConnector3">
            <a:avLst>
              <a:gd name="adj1" fmla="val 100116"/>
            </a:avLst>
          </a:prstGeom>
          <a:noFill/>
          <a:ln w="28575" cap="flat" cmpd="sng" algn="ctr">
            <a:solidFill>
              <a:srgbClr val="0070C0"/>
            </a:solidFill>
            <a:prstDash val="dash"/>
            <a:round/>
            <a:headEnd type="none" w="med" len="med"/>
            <a:tailEnd type="triangle"/>
          </a:ln>
          <a:effectLst/>
        </p:spPr>
      </p:cxnSp>
      <p:cxnSp>
        <p:nvCxnSpPr>
          <p:cNvPr id="102" name="Gerade Verbindung mit Pfeil 28">
            <a:extLst>
              <a:ext uri="{FF2B5EF4-FFF2-40B4-BE49-F238E27FC236}">
                <a16:creationId xmlns:a16="http://schemas.microsoft.com/office/drawing/2014/main" id="{092B41D9-BF2A-4CF8-A428-E08D1B840402}"/>
              </a:ext>
            </a:extLst>
          </p:cNvPr>
          <p:cNvCxnSpPr>
            <a:cxnSpLocks/>
          </p:cNvCxnSpPr>
          <p:nvPr/>
        </p:nvCxnSpPr>
        <p:spPr bwMode="auto">
          <a:xfrm>
            <a:off x="5647076" y="2092006"/>
            <a:ext cx="0" cy="1120970"/>
          </a:xfrm>
          <a:prstGeom prst="straightConnector1">
            <a:avLst/>
          </a:prstGeom>
          <a:noFill/>
          <a:ln w="28575" cap="flat" cmpd="sng" algn="ctr">
            <a:solidFill>
              <a:srgbClr val="0070C0"/>
            </a:solidFill>
            <a:prstDash val="dash"/>
            <a:round/>
            <a:headEnd type="none" w="med" len="med"/>
            <a:tailEnd type="triangle"/>
          </a:ln>
          <a:effectLst/>
        </p:spPr>
      </p:cxnSp>
      <p:sp>
        <p:nvSpPr>
          <p:cNvPr id="103" name="Ellipse 102">
            <a:extLst>
              <a:ext uri="{FF2B5EF4-FFF2-40B4-BE49-F238E27FC236}">
                <a16:creationId xmlns:a16="http://schemas.microsoft.com/office/drawing/2014/main" id="{D48D2FAB-81FF-4418-8BCF-15C2DED4DD7C}"/>
              </a:ext>
            </a:extLst>
          </p:cNvPr>
          <p:cNvSpPr/>
          <p:nvPr/>
        </p:nvSpPr>
        <p:spPr bwMode="auto">
          <a:xfrm>
            <a:off x="4517293" y="1611771"/>
            <a:ext cx="1323623" cy="562630"/>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de-DE" dirty="0">
                <a:solidFill>
                  <a:sysClr val="windowText" lastClr="000000"/>
                </a:solidFill>
                <a:latin typeface="+mn-lt"/>
                <a:cs typeface="Times New Roman" panose="02020603050405020304" pitchFamily="18" charset="0"/>
              </a:rPr>
              <a:t>Regler</a:t>
            </a:r>
          </a:p>
        </p:txBody>
      </p:sp>
      <p:sp>
        <p:nvSpPr>
          <p:cNvPr id="106" name="Gleichschenkliges Dreieck 105">
            <a:extLst>
              <a:ext uri="{FF2B5EF4-FFF2-40B4-BE49-F238E27FC236}">
                <a16:creationId xmlns:a16="http://schemas.microsoft.com/office/drawing/2014/main" id="{D06E854A-3DEA-4A35-A733-579B4A61673C}"/>
              </a:ext>
            </a:extLst>
          </p:cNvPr>
          <p:cNvSpPr/>
          <p:nvPr/>
        </p:nvSpPr>
        <p:spPr bwMode="auto">
          <a:xfrm>
            <a:off x="9127231" y="2776618"/>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09" name="Ellipse 108">
            <a:extLst>
              <a:ext uri="{FF2B5EF4-FFF2-40B4-BE49-F238E27FC236}">
                <a16:creationId xmlns:a16="http://schemas.microsoft.com/office/drawing/2014/main" id="{533440AF-5267-4B5C-A6D5-9D6F9AD7E3B3}"/>
              </a:ext>
            </a:extLst>
          </p:cNvPr>
          <p:cNvSpPr/>
          <p:nvPr/>
        </p:nvSpPr>
        <p:spPr bwMode="auto">
          <a:xfrm>
            <a:off x="8971465" y="3308684"/>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0" name="Ellipse 109">
            <a:extLst>
              <a:ext uri="{FF2B5EF4-FFF2-40B4-BE49-F238E27FC236}">
                <a16:creationId xmlns:a16="http://schemas.microsoft.com/office/drawing/2014/main" id="{EADD5349-8951-43CE-ABB5-596F4ECB0E0E}"/>
              </a:ext>
            </a:extLst>
          </p:cNvPr>
          <p:cNvSpPr/>
          <p:nvPr/>
        </p:nvSpPr>
        <p:spPr bwMode="auto">
          <a:xfrm>
            <a:off x="1686492" y="2131750"/>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1" name="Ellipse 110">
            <a:extLst>
              <a:ext uri="{FF2B5EF4-FFF2-40B4-BE49-F238E27FC236}">
                <a16:creationId xmlns:a16="http://schemas.microsoft.com/office/drawing/2014/main" id="{01B05E5E-3563-4155-A9DF-F714B20D2127}"/>
              </a:ext>
            </a:extLst>
          </p:cNvPr>
          <p:cNvSpPr/>
          <p:nvPr/>
        </p:nvSpPr>
        <p:spPr bwMode="auto">
          <a:xfrm>
            <a:off x="2012155" y="2150647"/>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2" name="Gleichschenkliges Dreieck 111">
            <a:extLst>
              <a:ext uri="{FF2B5EF4-FFF2-40B4-BE49-F238E27FC236}">
                <a16:creationId xmlns:a16="http://schemas.microsoft.com/office/drawing/2014/main" id="{2AAB94CC-89C2-4DE0-87E7-968DCED8389C}"/>
              </a:ext>
            </a:extLst>
          </p:cNvPr>
          <p:cNvSpPr/>
          <p:nvPr/>
        </p:nvSpPr>
        <p:spPr bwMode="auto">
          <a:xfrm>
            <a:off x="1848310" y="2569461"/>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3" name="Gleichschenkliges Dreieck 112">
            <a:extLst>
              <a:ext uri="{FF2B5EF4-FFF2-40B4-BE49-F238E27FC236}">
                <a16:creationId xmlns:a16="http://schemas.microsoft.com/office/drawing/2014/main" id="{8F7AD095-BC94-45B9-994B-DCDA090D6066}"/>
              </a:ext>
            </a:extLst>
          </p:cNvPr>
          <p:cNvSpPr/>
          <p:nvPr/>
        </p:nvSpPr>
        <p:spPr bwMode="auto">
          <a:xfrm>
            <a:off x="8726680" y="3848860"/>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4" name="Gleichschenkliges Dreieck 113">
            <a:extLst>
              <a:ext uri="{FF2B5EF4-FFF2-40B4-BE49-F238E27FC236}">
                <a16:creationId xmlns:a16="http://schemas.microsoft.com/office/drawing/2014/main" id="{1A85CF44-5434-4128-9998-D55FCA091BC2}"/>
              </a:ext>
            </a:extLst>
          </p:cNvPr>
          <p:cNvSpPr/>
          <p:nvPr/>
        </p:nvSpPr>
        <p:spPr bwMode="auto">
          <a:xfrm>
            <a:off x="8631884" y="4276517"/>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5" name="Gleichschenkliges Dreieck 114">
            <a:extLst>
              <a:ext uri="{FF2B5EF4-FFF2-40B4-BE49-F238E27FC236}">
                <a16:creationId xmlns:a16="http://schemas.microsoft.com/office/drawing/2014/main" id="{59EC90E4-0115-4948-81BB-C0BDE15CFBA7}"/>
              </a:ext>
            </a:extLst>
          </p:cNvPr>
          <p:cNvSpPr/>
          <p:nvPr/>
        </p:nvSpPr>
        <p:spPr bwMode="auto">
          <a:xfrm>
            <a:off x="9096378" y="4373750"/>
            <a:ext cx="189592" cy="240148"/>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6" name="Ellipse 115">
            <a:extLst>
              <a:ext uri="{FF2B5EF4-FFF2-40B4-BE49-F238E27FC236}">
                <a16:creationId xmlns:a16="http://schemas.microsoft.com/office/drawing/2014/main" id="{2E72E5A6-C5D3-47DD-9AD0-665F8982FC97}"/>
              </a:ext>
            </a:extLst>
          </p:cNvPr>
          <p:cNvSpPr/>
          <p:nvPr/>
        </p:nvSpPr>
        <p:spPr bwMode="auto">
          <a:xfrm>
            <a:off x="8994092" y="3876862"/>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7" name="Ellipse 116">
            <a:extLst>
              <a:ext uri="{FF2B5EF4-FFF2-40B4-BE49-F238E27FC236}">
                <a16:creationId xmlns:a16="http://schemas.microsoft.com/office/drawing/2014/main" id="{36ED62BC-66A6-4058-8B14-9146ACE70B94}"/>
              </a:ext>
            </a:extLst>
          </p:cNvPr>
          <p:cNvSpPr/>
          <p:nvPr/>
        </p:nvSpPr>
        <p:spPr bwMode="auto">
          <a:xfrm>
            <a:off x="2184780" y="3651952"/>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8" name="Ellipse 117">
            <a:extLst>
              <a:ext uri="{FF2B5EF4-FFF2-40B4-BE49-F238E27FC236}">
                <a16:creationId xmlns:a16="http://schemas.microsoft.com/office/drawing/2014/main" id="{2626AA23-2A92-46F4-843C-14D85208AD29}"/>
              </a:ext>
            </a:extLst>
          </p:cNvPr>
          <p:cNvSpPr/>
          <p:nvPr/>
        </p:nvSpPr>
        <p:spPr bwMode="auto">
          <a:xfrm>
            <a:off x="6433743" y="3221709"/>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p:sp>
        <p:nvSpPr>
          <p:cNvPr id="119" name="Ellipse 118">
            <a:extLst>
              <a:ext uri="{FF2B5EF4-FFF2-40B4-BE49-F238E27FC236}">
                <a16:creationId xmlns:a16="http://schemas.microsoft.com/office/drawing/2014/main" id="{852E49ED-31A5-40AE-847F-3F4552ED8EE1}"/>
              </a:ext>
            </a:extLst>
          </p:cNvPr>
          <p:cNvSpPr/>
          <p:nvPr/>
        </p:nvSpPr>
        <p:spPr bwMode="auto">
          <a:xfrm>
            <a:off x="8505410" y="3342870"/>
            <a:ext cx="197082" cy="1932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GB" sz="2000" b="0" i="0" u="none" strike="noStrike" cap="none" normalizeH="0" baseline="0">
              <a:ln>
                <a:noFill/>
              </a:ln>
              <a:solidFill>
                <a:schemeClr val="bg1"/>
              </a:solidFill>
              <a:effectLst/>
              <a:latin typeface="Times New Roman" pitchFamily="16" charset="0"/>
              <a:cs typeface="DejaVu Sans" charset="0"/>
            </a:endParaRPr>
          </a:p>
        </p:txBody>
      </p:sp>
      <mc:AlternateContent xmlns:mc="http://schemas.openxmlformats.org/markup-compatibility/2006" xmlns:a14="http://schemas.microsoft.com/office/drawing/2010/main">
        <mc:Choice Requires="a14">
          <p:sp>
            <p:nvSpPr>
              <p:cNvPr id="120" name="Rechteck 119">
                <a:extLst>
                  <a:ext uri="{FF2B5EF4-FFF2-40B4-BE49-F238E27FC236}">
                    <a16:creationId xmlns:a16="http://schemas.microsoft.com/office/drawing/2014/main" id="{B2B9F4CC-381C-4D7C-9AD2-A846DC7F81A6}"/>
                  </a:ext>
                </a:extLst>
              </p:cNvPr>
              <p:cNvSpPr/>
              <p:nvPr/>
            </p:nvSpPr>
            <p:spPr>
              <a:xfrm>
                <a:off x="1006749" y="790239"/>
                <a:ext cx="1249509" cy="1242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𝑣</m:t>
                          </m:r>
                        </m:e>
                      </m:bar>
                      <m:r>
                        <a:rPr lang="de-DE" b="0" i="1" smtClean="0">
                          <a:solidFill>
                            <a:schemeClr val="tx1"/>
                          </a:solidFill>
                          <a:latin typeface="Cambria Math" panose="02040503050406030204" pitchFamily="18" charset="0"/>
                        </a:rPr>
                        <m:t>=</m:t>
                      </m:r>
                      <m:d>
                        <m:dPr>
                          <m:ctrlPr>
                            <a:rPr lang="de-DE" b="0" i="1" smtClean="0">
                              <a:solidFill>
                                <a:schemeClr val="tx1"/>
                              </a:solidFill>
                              <a:latin typeface="Cambria Math" panose="02040503050406030204" pitchFamily="18" charset="0"/>
                            </a:rPr>
                          </m:ctrlPr>
                        </m:dPr>
                        <m:e>
                          <m:m>
                            <m:mPr>
                              <m:mcs>
                                <m:mc>
                                  <m:mcPr>
                                    <m:count m:val="1"/>
                                    <m:mcJc m:val="center"/>
                                  </m:mcPr>
                                </m:mc>
                              </m:mcs>
                              <m:ctrlPr>
                                <a:rPr lang="de-DE" b="0" i="1" smtClean="0">
                                  <a:solidFill>
                                    <a:schemeClr val="tx1"/>
                                  </a:solidFill>
                                  <a:latin typeface="Cambria Math" panose="02040503050406030204" pitchFamily="18" charset="0"/>
                                </a:rPr>
                              </m:ctrlPr>
                            </m:mPr>
                            <m:mr>
                              <m:e>
                                <m:r>
                                  <a:rPr lang="de-DE" b="0" i="1" smtClean="0">
                                    <a:solidFill>
                                      <a:srgbClr val="979569"/>
                                    </a:solidFill>
                                    <a:latin typeface="Cambria Math" panose="02040503050406030204" pitchFamily="18" charset="0"/>
                                  </a:rPr>
                                  <m:t>2</m:t>
                                </m:r>
                              </m:e>
                            </m:mr>
                            <m:mr>
                              <m:e>
                                <m:r>
                                  <a:rPr lang="de-DE" b="0" i="1" smtClean="0">
                                    <a:solidFill>
                                      <a:srgbClr val="FF0000"/>
                                    </a:solidFill>
                                    <a:latin typeface="Cambria Math" panose="02040503050406030204" pitchFamily="18" charset="0"/>
                                  </a:rPr>
                                  <m:t>1</m:t>
                                </m:r>
                              </m:e>
                            </m:mr>
                            <m:mr>
                              <m:e>
                                <m:r>
                                  <a:rPr lang="de-DE" b="0" i="1" smtClean="0">
                                    <a:solidFill>
                                      <a:srgbClr val="979569"/>
                                    </a:solidFill>
                                    <a:latin typeface="Cambria Math" panose="02040503050406030204" pitchFamily="18" charset="0"/>
                                  </a:rPr>
                                  <m:t>0</m:t>
                                </m:r>
                              </m:e>
                            </m:mr>
                            <m:mr>
                              <m:e>
                                <m:r>
                                  <a:rPr lang="de-DE" b="0" i="1" smtClean="0">
                                    <a:solidFill>
                                      <a:srgbClr val="FF0000"/>
                                    </a:solidFill>
                                    <a:latin typeface="Cambria Math" panose="02040503050406030204" pitchFamily="18" charset="0"/>
                                  </a:rPr>
                                  <m:t>0</m:t>
                                </m:r>
                              </m:e>
                            </m:mr>
                          </m:m>
                        </m:e>
                      </m:d>
                    </m:oMath>
                  </m:oMathPara>
                </a14:m>
                <a:endParaRPr lang="en-GB" dirty="0"/>
              </a:p>
            </p:txBody>
          </p:sp>
        </mc:Choice>
        <mc:Fallback xmlns="">
          <p:sp>
            <p:nvSpPr>
              <p:cNvPr id="120" name="Rechteck 119">
                <a:extLst>
                  <a:ext uri="{FF2B5EF4-FFF2-40B4-BE49-F238E27FC236}">
                    <a16:creationId xmlns:a16="http://schemas.microsoft.com/office/drawing/2014/main" id="{B2B9F4CC-381C-4D7C-9AD2-A846DC7F81A6}"/>
                  </a:ext>
                </a:extLst>
              </p:cNvPr>
              <p:cNvSpPr>
                <a:spLocks noRot="1" noChangeAspect="1" noMove="1" noResize="1" noEditPoints="1" noAdjustHandles="1" noChangeArrowheads="1" noChangeShapeType="1" noTextEdit="1"/>
              </p:cNvSpPr>
              <p:nvPr/>
            </p:nvSpPr>
            <p:spPr>
              <a:xfrm>
                <a:off x="1006749" y="790239"/>
                <a:ext cx="1249509" cy="1242007"/>
              </a:xfrm>
              <a:prstGeom prst="rect">
                <a:avLst/>
              </a:prstGeom>
              <a:blipFill>
                <a:blip r:embed="rId1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1" name="Rechteck 120">
                <a:extLst>
                  <a:ext uri="{FF2B5EF4-FFF2-40B4-BE49-F238E27FC236}">
                    <a16:creationId xmlns:a16="http://schemas.microsoft.com/office/drawing/2014/main" id="{A674A5F6-3E5A-46B3-ABA5-569F4B721CD1}"/>
                  </a:ext>
                </a:extLst>
              </p:cNvPr>
              <p:cNvSpPr/>
              <p:nvPr/>
            </p:nvSpPr>
            <p:spPr>
              <a:xfrm>
                <a:off x="10184275" y="3044913"/>
                <a:ext cx="1226426" cy="1242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𝑠</m:t>
                          </m:r>
                        </m:e>
                      </m:bar>
                      <m:r>
                        <a:rPr lang="de-DE" b="0" i="1" smtClean="0">
                          <a:solidFill>
                            <a:schemeClr val="tx1"/>
                          </a:solidFill>
                          <a:latin typeface="Cambria Math" panose="02040503050406030204" pitchFamily="18" charset="0"/>
                        </a:rPr>
                        <m:t>=</m:t>
                      </m:r>
                      <m:d>
                        <m:dPr>
                          <m:ctrlPr>
                            <a:rPr lang="de-DE" b="0" i="1" smtClean="0">
                              <a:solidFill>
                                <a:schemeClr val="tx1"/>
                              </a:solidFill>
                              <a:latin typeface="Cambria Math" panose="02040503050406030204" pitchFamily="18" charset="0"/>
                            </a:rPr>
                          </m:ctrlPr>
                        </m:dPr>
                        <m:e>
                          <m:m>
                            <m:mPr>
                              <m:mcs>
                                <m:mc>
                                  <m:mcPr>
                                    <m:count m:val="1"/>
                                    <m:mcJc m:val="center"/>
                                  </m:mcPr>
                                </m:mc>
                              </m:mcs>
                              <m:ctrlPr>
                                <a:rPr lang="de-DE" b="0" i="1" smtClean="0">
                                  <a:solidFill>
                                    <a:schemeClr val="tx1"/>
                                  </a:solidFill>
                                  <a:latin typeface="Cambria Math" panose="02040503050406030204" pitchFamily="18" charset="0"/>
                                </a:rPr>
                              </m:ctrlPr>
                            </m:mPr>
                            <m:mr>
                              <m:e>
                                <m:r>
                                  <a:rPr lang="de-DE" b="0" i="1" smtClean="0">
                                    <a:solidFill>
                                      <a:srgbClr val="979569"/>
                                    </a:solidFill>
                                    <a:latin typeface="Cambria Math" panose="02040503050406030204" pitchFamily="18" charset="0"/>
                                  </a:rPr>
                                  <m:t>2</m:t>
                                </m:r>
                              </m:e>
                            </m:mr>
                            <m:mr>
                              <m:e>
                                <m:r>
                                  <a:rPr lang="de-DE" b="0" i="1" smtClean="0">
                                    <a:solidFill>
                                      <a:srgbClr val="FF0000"/>
                                    </a:solidFill>
                                    <a:latin typeface="Cambria Math" panose="02040503050406030204" pitchFamily="18" charset="0"/>
                                  </a:rPr>
                                  <m:t>1</m:t>
                                </m:r>
                              </m:e>
                            </m:mr>
                            <m:mr>
                              <m:e>
                                <m:r>
                                  <a:rPr lang="de-DE" b="0" i="1" smtClean="0">
                                    <a:solidFill>
                                      <a:srgbClr val="00B050"/>
                                    </a:solidFill>
                                    <a:latin typeface="Cambria Math" panose="02040503050406030204" pitchFamily="18" charset="0"/>
                                  </a:rPr>
                                  <m:t>1</m:t>
                                </m:r>
                              </m:e>
                            </m:mr>
                            <m:mr>
                              <m:e>
                                <m:r>
                                  <a:rPr lang="de-DE" b="0" i="1" smtClean="0">
                                    <a:solidFill>
                                      <a:srgbClr val="FF0000"/>
                                    </a:solidFill>
                                    <a:latin typeface="Cambria Math" panose="02040503050406030204" pitchFamily="18" charset="0"/>
                                  </a:rPr>
                                  <m:t>3</m:t>
                                </m:r>
                              </m:e>
                            </m:mr>
                          </m:m>
                        </m:e>
                      </m:d>
                    </m:oMath>
                  </m:oMathPara>
                </a14:m>
                <a:endParaRPr lang="en-GB" dirty="0"/>
              </a:p>
            </p:txBody>
          </p:sp>
        </mc:Choice>
        <mc:Fallback xmlns="">
          <p:sp>
            <p:nvSpPr>
              <p:cNvPr id="121" name="Rechteck 120">
                <a:extLst>
                  <a:ext uri="{FF2B5EF4-FFF2-40B4-BE49-F238E27FC236}">
                    <a16:creationId xmlns:a16="http://schemas.microsoft.com/office/drawing/2014/main" id="{A674A5F6-3E5A-46B3-ABA5-569F4B721CD1}"/>
                  </a:ext>
                </a:extLst>
              </p:cNvPr>
              <p:cNvSpPr>
                <a:spLocks noRot="1" noChangeAspect="1" noMove="1" noResize="1" noEditPoints="1" noAdjustHandles="1" noChangeArrowheads="1" noChangeShapeType="1" noTextEdit="1"/>
              </p:cNvSpPr>
              <p:nvPr/>
            </p:nvSpPr>
            <p:spPr>
              <a:xfrm>
                <a:off x="10184275" y="3044913"/>
                <a:ext cx="1226426" cy="1242007"/>
              </a:xfrm>
              <a:prstGeom prst="rect">
                <a:avLst/>
              </a:prstGeom>
              <a:blipFill>
                <a:blip r:embed="rId18"/>
                <a:stretch>
                  <a:fillRect/>
                </a:stretch>
              </a:blipFill>
            </p:spPr>
            <p:txBody>
              <a:bodyPr/>
              <a:lstStyle/>
              <a:p>
                <a:r>
                  <a:rPr lang="de-DE">
                    <a:noFill/>
                  </a:rPr>
                  <a:t> </a:t>
                </a:r>
              </a:p>
            </p:txBody>
          </p:sp>
        </mc:Fallback>
      </mc:AlternateContent>
      <p:graphicFrame>
        <p:nvGraphicFramePr>
          <p:cNvPr id="66" name="Diagramm 65">
            <a:extLst>
              <a:ext uri="{FF2B5EF4-FFF2-40B4-BE49-F238E27FC236}">
                <a16:creationId xmlns:a16="http://schemas.microsoft.com/office/drawing/2014/main" id="{B858475E-A1DE-4A1A-AD4C-31F70DE171A9}"/>
              </a:ext>
            </a:extLst>
          </p:cNvPr>
          <p:cNvGraphicFramePr/>
          <p:nvPr>
            <p:extLst>
              <p:ext uri="{D42A27DB-BD31-4B8C-83A1-F6EECF244321}">
                <p14:modId xmlns:p14="http://schemas.microsoft.com/office/powerpoint/2010/main" val="1720296818"/>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125911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9" grpId="0" animBg="1"/>
      <p:bldP spid="110" grpId="0" animBg="1"/>
      <p:bldP spid="111" grpId="0" animBg="1"/>
      <p:bldP spid="112" grpId="0" animBg="1"/>
      <p:bldP spid="113" grpId="0" animBg="1"/>
      <p:bldP spid="114" grpId="0" animBg="1"/>
      <p:bldP spid="115" grpId="0" animBg="1"/>
      <p:bldP spid="116" grpId="0" animBg="1"/>
      <p:bldP spid="119" grpId="0" animBg="1"/>
      <p:bldP spid="120" grpId="0"/>
      <p:bldP spid="1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A60D2F1-9F86-4D34-B3B8-D8C03C69D235}"/>
              </a:ext>
            </a:extLst>
          </p:cNvPr>
          <p:cNvSpPr>
            <a:spLocks noGrp="1"/>
          </p:cNvSpPr>
          <p:nvPr>
            <p:ph type="title"/>
          </p:nvPr>
        </p:nvSpPr>
        <p:spPr/>
        <p:txBody>
          <a:bodyPr/>
          <a:lstStyle/>
          <a:p>
            <a:r>
              <a:rPr lang="de-DE" dirty="0"/>
              <a:t>Modellierung der Rückführung</a:t>
            </a:r>
          </a:p>
        </p:txBody>
      </p:sp>
      <p:pic>
        <p:nvPicPr>
          <p:cNvPr id="10" name="Inhaltsplatzhalter 9">
            <a:extLst>
              <a:ext uri="{FF2B5EF4-FFF2-40B4-BE49-F238E27FC236}">
                <a16:creationId xmlns:a16="http://schemas.microsoft.com/office/drawing/2014/main" id="{3DDA511F-1679-4316-950F-36A1EA1E6C1F}"/>
              </a:ext>
            </a:extLst>
          </p:cNvPr>
          <p:cNvPicPr>
            <a:picLocks noGrp="1" noChangeAspect="1"/>
          </p:cNvPicPr>
          <p:nvPr>
            <p:ph idx="1"/>
          </p:nvPr>
        </p:nvPicPr>
        <p:blipFill>
          <a:blip r:embed="rId3"/>
          <a:stretch>
            <a:fillRect/>
          </a:stretch>
        </p:blipFill>
        <p:spPr>
          <a:xfrm>
            <a:off x="2694153" y="910419"/>
            <a:ext cx="6803693" cy="3578466"/>
          </a:xfrm>
          <a:prstGeom prst="rect">
            <a:avLst/>
          </a:prstGeom>
        </p:spPr>
      </p:pic>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FE9A7B02-8071-4B58-91DA-DB59DA8D3B0C}"/>
                  </a:ext>
                </a:extLst>
              </p:cNvPr>
              <p:cNvSpPr txBox="1"/>
              <p:nvPr/>
            </p:nvSpPr>
            <p:spPr>
              <a:xfrm>
                <a:off x="4463792" y="4797152"/>
                <a:ext cx="3262303" cy="54431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bar>
                        <m:barPr>
                          <m:ctrlPr>
                            <a:rPr lang="de-DE" i="1" smtClean="0">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𝑦</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r>
                            <a:rPr lang="de-DE" i="1">
                              <a:solidFill>
                                <a:schemeClr val="tx1"/>
                              </a:solidFill>
                              <a:latin typeface="Cambria Math" panose="02040503050406030204" pitchFamily="18" charset="0"/>
                            </a:rPr>
                            <m:t>+</m:t>
                          </m:r>
                          <m:sSub>
                            <m:sSubPr>
                              <m:ctrlPr>
                                <a:rPr lang="de-DE" i="1">
                                  <a:solidFill>
                                    <a:schemeClr val="tx1"/>
                                  </a:solidFill>
                                  <a:latin typeface="Cambria Math" panose="02040503050406030204" pitchFamily="18" charset="0"/>
                                </a:rPr>
                              </m:ctrlPr>
                            </m:sSubPr>
                            <m:e>
                              <m:r>
                                <a:rPr lang="de-DE" i="1">
                                  <a:solidFill>
                                    <a:schemeClr val="tx1"/>
                                  </a:solidFill>
                                  <a:latin typeface="Cambria Math" panose="02040503050406030204" pitchFamily="18" charset="0"/>
                                </a:rPr>
                                <m:t>𝜏</m:t>
                              </m:r>
                            </m:e>
                            <m:sub>
                              <m:r>
                                <a:rPr lang="de-DE" i="1">
                                  <a:solidFill>
                                    <a:schemeClr val="tx1"/>
                                  </a:solidFill>
                                  <a:latin typeface="Cambria Math" panose="02040503050406030204" pitchFamily="18" charset="0"/>
                                </a:rPr>
                                <m:t>𝑄𝑌</m:t>
                              </m:r>
                            </m:sub>
                          </m:sSub>
                        </m:e>
                      </m:d>
                      <m:r>
                        <m:rPr>
                          <m:aln/>
                        </m:rPr>
                        <a:rPr lang="de-DE" i="1">
                          <a:solidFill>
                            <a:schemeClr val="tx1"/>
                          </a:solidFill>
                          <a:latin typeface="Cambria Math" panose="02040503050406030204" pitchFamily="18" charset="0"/>
                        </a:rPr>
                        <m:t>=</m:t>
                      </m:r>
                      <m:r>
                        <a:rPr lang="de-DE" b="1" i="0" smtClean="0">
                          <a:solidFill>
                            <a:schemeClr val="tx1"/>
                          </a:solidFill>
                          <a:latin typeface="Cambria Math" panose="02040503050406030204" pitchFamily="18" charset="0"/>
                        </a:rPr>
                        <m:t>𝚪</m:t>
                      </m:r>
                      <m:d>
                        <m:dPr>
                          <m:ctrlPr>
                            <a:rPr lang="de-DE" b="0" i="1" smtClean="0">
                              <a:solidFill>
                                <a:schemeClr val="tx1"/>
                              </a:solidFill>
                              <a:latin typeface="Cambria Math" panose="02040503050406030204" pitchFamily="18" charset="0"/>
                            </a:rPr>
                          </m:ctrlPr>
                        </m:dPr>
                        <m:e>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d>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oMath>
                  </m:oMathPara>
                </a14:m>
                <a:br>
                  <a:rPr lang="de-DE" dirty="0">
                    <a:solidFill>
                      <a:schemeClr val="tx1"/>
                    </a:solidFill>
                  </a:rPr>
                </a:br>
                <a:endParaRPr lang="de-DE" dirty="0"/>
              </a:p>
            </p:txBody>
          </p:sp>
        </mc:Choice>
        <mc:Fallback xmlns="">
          <p:sp>
            <p:nvSpPr>
              <p:cNvPr id="12" name="Textfeld 11">
                <a:extLst>
                  <a:ext uri="{FF2B5EF4-FFF2-40B4-BE49-F238E27FC236}">
                    <a16:creationId xmlns:a16="http://schemas.microsoft.com/office/drawing/2014/main" id="{FE9A7B02-8071-4B58-91DA-DB59DA8D3B0C}"/>
                  </a:ext>
                </a:extLst>
              </p:cNvPr>
              <p:cNvSpPr txBox="1">
                <a:spLocks noRot="1" noChangeAspect="1" noMove="1" noResize="1" noEditPoints="1" noAdjustHandles="1" noChangeArrowheads="1" noChangeShapeType="1" noTextEdit="1"/>
              </p:cNvSpPr>
              <p:nvPr/>
            </p:nvSpPr>
            <p:spPr>
              <a:xfrm>
                <a:off x="4463792" y="4797152"/>
                <a:ext cx="3262303" cy="544316"/>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D489769E-18D9-404D-8AC9-E3925124E68F}"/>
                  </a:ext>
                </a:extLst>
              </p:cNvPr>
              <p:cNvSpPr txBox="1"/>
              <p:nvPr/>
            </p:nvSpPr>
            <p:spPr>
              <a:xfrm>
                <a:off x="750226" y="4901386"/>
                <a:ext cx="3493905" cy="3740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bar>
                        <m:barPr>
                          <m:ctrlPr>
                            <a:rPr lang="de-DE"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𝑞</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r>
                            <a:rPr lang="de-DE" b="0" i="1" smtClean="0">
                              <a:solidFill>
                                <a:schemeClr val="tx1"/>
                              </a:solidFill>
                              <a:latin typeface="Cambria Math" panose="02040503050406030204" pitchFamily="18" charset="0"/>
                            </a:rPr>
                            <m:t>+</m:t>
                          </m:r>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𝜏</m:t>
                              </m:r>
                            </m:e>
                            <m:sub>
                              <m:r>
                                <a:rPr lang="de-DE" b="0" i="1" smtClean="0">
                                  <a:solidFill>
                                    <a:schemeClr val="tx1"/>
                                  </a:solidFill>
                                  <a:latin typeface="Cambria Math" panose="02040503050406030204" pitchFamily="18" charset="0"/>
                                </a:rPr>
                                <m:t>𝐴</m:t>
                              </m:r>
                            </m:sub>
                          </m:sSub>
                        </m:e>
                      </m:d>
                      <m:r>
                        <m:rPr>
                          <m:aln/>
                        </m:rPr>
                        <a:rPr lang="de-DE" i="1">
                          <a:solidFill>
                            <a:schemeClr val="tx1"/>
                          </a:solidFill>
                          <a:latin typeface="Cambria Math" panose="02040503050406030204" pitchFamily="18" charset="0"/>
                        </a:rPr>
                        <m:t>=</m:t>
                      </m:r>
                      <m:r>
                        <a:rPr lang="de-DE" b="1" i="0" smtClean="0">
                          <a:solidFill>
                            <a:schemeClr val="tx1"/>
                          </a:solidFill>
                          <a:latin typeface="Cambria Math" panose="02040503050406030204" pitchFamily="18" charset="0"/>
                        </a:rPr>
                        <m:t>𝐍</m:t>
                      </m:r>
                      <m:bar>
                        <m:barPr>
                          <m:ctrlPr>
                            <a:rPr lang="de-DE" i="1">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𝑣</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r>
                        <a:rPr lang="de-DE" b="0" i="1" smtClean="0">
                          <a:solidFill>
                            <a:schemeClr val="tx1"/>
                          </a:solidFill>
                          <a:latin typeface="Cambria Math" panose="02040503050406030204" pitchFamily="18" charset="0"/>
                        </a:rPr>
                        <m:t>+</m:t>
                      </m:r>
                      <m:bar>
                        <m:barPr>
                          <m:ctrlPr>
                            <a:rPr lang="de-DE" b="0"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𝑟</m:t>
                          </m:r>
                        </m:e>
                      </m:ba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𝑡</m:t>
                      </m:r>
                      <m:r>
                        <a:rPr lang="de-DE" b="0" i="1" smtClean="0">
                          <a:solidFill>
                            <a:schemeClr val="tx1"/>
                          </a:solidFill>
                          <a:latin typeface="Cambria Math" panose="02040503050406030204" pitchFamily="18" charset="0"/>
                        </a:rPr>
                        <m:t>+</m:t>
                      </m:r>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𝜏</m:t>
                          </m:r>
                        </m:e>
                        <m:sub>
                          <m:r>
                            <a:rPr lang="de-DE" b="0" i="1" smtClean="0">
                              <a:solidFill>
                                <a:schemeClr val="tx1"/>
                              </a:solidFill>
                              <a:latin typeface="Cambria Math" panose="02040503050406030204" pitchFamily="18" charset="0"/>
                            </a:rPr>
                            <m:t>𝑉𝑅</m:t>
                          </m:r>
                        </m:sub>
                      </m:sSub>
                      <m:r>
                        <a:rPr lang="de-DE" b="0" i="1" smtClean="0">
                          <a:solidFill>
                            <a:schemeClr val="tx1"/>
                          </a:solidFill>
                          <a:latin typeface="Cambria Math" panose="02040503050406030204" pitchFamily="18" charset="0"/>
                        </a:rPr>
                        <m:t>)</m:t>
                      </m:r>
                    </m:oMath>
                  </m:oMathPara>
                </a14:m>
                <a:endParaRPr lang="de-DE" dirty="0"/>
              </a:p>
            </p:txBody>
          </p:sp>
        </mc:Choice>
        <mc:Fallback xmlns="">
          <p:sp>
            <p:nvSpPr>
              <p:cNvPr id="13" name="Textfeld 12">
                <a:extLst>
                  <a:ext uri="{FF2B5EF4-FFF2-40B4-BE49-F238E27FC236}">
                    <a16:creationId xmlns:a16="http://schemas.microsoft.com/office/drawing/2014/main" id="{D489769E-18D9-404D-8AC9-E3925124E68F}"/>
                  </a:ext>
                </a:extLst>
              </p:cNvPr>
              <p:cNvSpPr txBox="1">
                <a:spLocks noRot="1" noChangeAspect="1" noMove="1" noResize="1" noEditPoints="1" noAdjustHandles="1" noChangeArrowheads="1" noChangeShapeType="1" noTextEdit="1"/>
              </p:cNvSpPr>
              <p:nvPr/>
            </p:nvSpPr>
            <p:spPr>
              <a:xfrm>
                <a:off x="750226" y="4901386"/>
                <a:ext cx="3493905" cy="374077"/>
              </a:xfrm>
              <a:prstGeom prst="rect">
                <a:avLst/>
              </a:prstGeom>
              <a:blipFill>
                <a:blip r:embed="rId9"/>
                <a:stretch>
                  <a:fillRect l="-2094" r="-1222" b="-131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B5E3E2D7-BD7B-4772-9B2C-0B0B3100781E}"/>
                  </a:ext>
                </a:extLst>
              </p:cNvPr>
              <p:cNvSpPr txBox="1"/>
              <p:nvPr/>
            </p:nvSpPr>
            <p:spPr>
              <a:xfrm>
                <a:off x="7739607" y="4620026"/>
                <a:ext cx="3702167" cy="835550"/>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bar>
                        <m:barPr>
                          <m:ctrlPr>
                            <a:rPr lang="de-DE"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𝑣</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r>
                        <m:rPr>
                          <m:aln/>
                        </m:rPr>
                        <a:rPr lang="de-DE" i="1">
                          <a:solidFill>
                            <a:schemeClr val="tx1"/>
                          </a:solidFill>
                          <a:latin typeface="Cambria Math" panose="02040503050406030204" pitchFamily="18" charset="0"/>
                        </a:rPr>
                        <m:t>=</m:t>
                      </m:r>
                      <m:r>
                        <a:rPr lang="de-DE" b="1" i="0" smtClean="0">
                          <a:solidFill>
                            <a:schemeClr val="tx1"/>
                          </a:solidFill>
                          <a:latin typeface="Cambria Math" panose="02040503050406030204" pitchFamily="18" charset="0"/>
                        </a:rPr>
                        <m:t>𝐔</m:t>
                      </m:r>
                      <m:d>
                        <m:dPr>
                          <m:ctrlPr>
                            <a:rPr lang="de-DE" b="0" i="1" smtClean="0">
                              <a:solidFill>
                                <a:schemeClr val="tx1"/>
                              </a:solidFill>
                              <a:latin typeface="Cambria Math" panose="02040503050406030204" pitchFamily="18" charset="0"/>
                            </a:rPr>
                          </m:ctrlPr>
                        </m:dPr>
                        <m:e>
                          <m:bar>
                            <m:barPr>
                              <m:ctrlPr>
                                <a:rPr lang="de-DE" i="1" smtClean="0">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𝑢</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e>
                      </m:d>
                      <m:bar>
                        <m:barPr>
                          <m:ctrlPr>
                            <a:rPr lang="de-DE" i="1">
                              <a:solidFill>
                                <a:schemeClr val="tx1"/>
                              </a:solidFill>
                              <a:latin typeface="Cambria Math" panose="02040503050406030204" pitchFamily="18" charset="0"/>
                            </a:rPr>
                          </m:ctrlPr>
                        </m:barPr>
                        <m:e>
                          <m:r>
                            <a:rPr lang="de-DE" b="0" i="1" smtClean="0">
                              <a:solidFill>
                                <a:schemeClr val="tx1"/>
                              </a:solidFill>
                              <a:latin typeface="Cambria Math" panose="02040503050406030204" pitchFamily="18" charset="0"/>
                            </a:rPr>
                            <m:t>𝑦</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r>
                            <a:rPr lang="de-DE" i="1">
                              <a:solidFill>
                                <a:schemeClr val="tx1"/>
                              </a:solidFill>
                              <a:latin typeface="Cambria Math" panose="02040503050406030204" pitchFamily="18" charset="0"/>
                            </a:rPr>
                            <m:t>−</m:t>
                          </m:r>
                          <m:sSub>
                            <m:sSubPr>
                              <m:ctrlPr>
                                <a:rPr lang="de-DE" i="1">
                                  <a:solidFill>
                                    <a:schemeClr val="tx1"/>
                                  </a:solidFill>
                                  <a:latin typeface="Cambria Math" panose="02040503050406030204" pitchFamily="18" charset="0"/>
                                </a:rPr>
                              </m:ctrlPr>
                            </m:sSubPr>
                            <m:e>
                              <m:r>
                                <a:rPr lang="de-DE" i="1">
                                  <a:solidFill>
                                    <a:schemeClr val="tx1"/>
                                  </a:solidFill>
                                  <a:latin typeface="Cambria Math" panose="02040503050406030204" pitchFamily="18" charset="0"/>
                                </a:rPr>
                                <m:t>𝜏</m:t>
                              </m:r>
                            </m:e>
                            <m:sub>
                              <m:r>
                                <a:rPr lang="de-DE" i="1">
                                  <a:solidFill>
                                    <a:schemeClr val="tx1"/>
                                  </a:solidFill>
                                  <a:latin typeface="Cambria Math" panose="02040503050406030204" pitchFamily="18" charset="0"/>
                                </a:rPr>
                                <m:t>𝑌𝑉</m:t>
                              </m:r>
                            </m:sub>
                          </m:sSub>
                        </m:e>
                      </m:d>
                    </m:oMath>
                    <m:oMath xmlns:m="http://schemas.openxmlformats.org/officeDocument/2006/math">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𝑠</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e>
                      </m:d>
                      <m:r>
                        <m:rPr>
                          <m:aln/>
                        </m:rPr>
                        <a:rPr lang="de-DE" i="1">
                          <a:solidFill>
                            <a:schemeClr val="tx1"/>
                          </a:solidFill>
                          <a:latin typeface="Cambria Math" panose="02040503050406030204" pitchFamily="18" charset="0"/>
                        </a:rPr>
                        <m:t>=</m:t>
                      </m:r>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𝑦</m:t>
                          </m:r>
                        </m:e>
                      </m:ba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𝑡</m:t>
                          </m:r>
                          <m:r>
                            <a:rPr lang="de-DE" i="1">
                              <a:solidFill>
                                <a:schemeClr val="tx1"/>
                              </a:solidFill>
                              <a:latin typeface="Cambria Math" panose="02040503050406030204" pitchFamily="18" charset="0"/>
                            </a:rPr>
                            <m:t>−</m:t>
                          </m:r>
                          <m:sSub>
                            <m:sSubPr>
                              <m:ctrlPr>
                                <a:rPr lang="de-DE" i="1">
                                  <a:solidFill>
                                    <a:schemeClr val="tx1"/>
                                  </a:solidFill>
                                  <a:latin typeface="Cambria Math" panose="02040503050406030204" pitchFamily="18" charset="0"/>
                                </a:rPr>
                              </m:ctrlPr>
                            </m:sSubPr>
                            <m:e>
                              <m:r>
                                <a:rPr lang="de-DE" i="1">
                                  <a:solidFill>
                                    <a:schemeClr val="tx1"/>
                                  </a:solidFill>
                                  <a:latin typeface="Cambria Math" panose="02040503050406030204" pitchFamily="18" charset="0"/>
                                </a:rPr>
                                <m:t>𝜏</m:t>
                              </m:r>
                            </m:e>
                            <m:sub>
                              <m:r>
                                <a:rPr lang="de-DE" i="1">
                                  <a:solidFill>
                                    <a:schemeClr val="tx1"/>
                                  </a:solidFill>
                                  <a:latin typeface="Cambria Math" panose="02040503050406030204" pitchFamily="18" charset="0"/>
                                </a:rPr>
                                <m:t>𝑌𝑉</m:t>
                              </m:r>
                            </m:sub>
                          </m:sSub>
                        </m:e>
                      </m:d>
                      <m:r>
                        <a:rPr lang="de-DE" i="1">
                          <a:solidFill>
                            <a:schemeClr val="tx1"/>
                          </a:solidFill>
                          <a:latin typeface="Cambria Math" panose="02040503050406030204" pitchFamily="18" charset="0"/>
                        </a:rPr>
                        <m:t>−</m:t>
                      </m:r>
                      <m:bar>
                        <m:barPr>
                          <m:ctrlPr>
                            <a:rPr lang="de-DE" i="1">
                              <a:solidFill>
                                <a:schemeClr val="tx1"/>
                              </a:solidFill>
                              <a:latin typeface="Cambria Math" panose="02040503050406030204" pitchFamily="18" charset="0"/>
                            </a:rPr>
                          </m:ctrlPr>
                        </m:barPr>
                        <m:e>
                          <m:r>
                            <a:rPr lang="de-DE" i="1">
                              <a:solidFill>
                                <a:schemeClr val="tx1"/>
                              </a:solidFill>
                              <a:latin typeface="Cambria Math" panose="02040503050406030204" pitchFamily="18" charset="0"/>
                            </a:rPr>
                            <m:t>𝑣</m:t>
                          </m:r>
                        </m:e>
                      </m:ba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𝑡</m:t>
                      </m:r>
                      <m:r>
                        <a:rPr lang="de-DE" i="1">
                          <a:solidFill>
                            <a:schemeClr val="tx1"/>
                          </a:solidFill>
                          <a:latin typeface="Cambria Math" panose="02040503050406030204" pitchFamily="18" charset="0"/>
                        </a:rPr>
                        <m:t>)</m:t>
                      </m:r>
                    </m:oMath>
                  </m:oMathPara>
                </a14:m>
                <a:br>
                  <a:rPr lang="de-DE" dirty="0">
                    <a:solidFill>
                      <a:schemeClr val="tx1"/>
                    </a:solidFill>
                  </a:rPr>
                </a:br>
                <a:endParaRPr lang="de-DE" dirty="0"/>
              </a:p>
            </p:txBody>
          </p:sp>
        </mc:Choice>
        <mc:Fallback xmlns="">
          <p:sp>
            <p:nvSpPr>
              <p:cNvPr id="14" name="Textfeld 13">
                <a:extLst>
                  <a:ext uri="{FF2B5EF4-FFF2-40B4-BE49-F238E27FC236}">
                    <a16:creationId xmlns:a16="http://schemas.microsoft.com/office/drawing/2014/main" id="{B5E3E2D7-BD7B-4772-9B2C-0B0B3100781E}"/>
                  </a:ext>
                </a:extLst>
              </p:cNvPr>
              <p:cNvSpPr txBox="1">
                <a:spLocks noRot="1" noChangeAspect="1" noMove="1" noResize="1" noEditPoints="1" noAdjustHandles="1" noChangeArrowheads="1" noChangeShapeType="1" noTextEdit="1"/>
              </p:cNvSpPr>
              <p:nvPr/>
            </p:nvSpPr>
            <p:spPr>
              <a:xfrm>
                <a:off x="7739607" y="4620026"/>
                <a:ext cx="3702167" cy="835550"/>
              </a:xfrm>
              <a:prstGeom prst="rect">
                <a:avLst/>
              </a:prstGeom>
              <a:blipFill>
                <a:blip r:embed="rId10"/>
                <a:stretch>
                  <a:fillRect b="-5109"/>
                </a:stretch>
              </a:blipFill>
            </p:spPr>
            <p:txBody>
              <a:bodyPr/>
              <a:lstStyle/>
              <a:p>
                <a:r>
                  <a:rPr lang="de-DE">
                    <a:noFill/>
                  </a:rPr>
                  <a:t> </a:t>
                </a:r>
              </a:p>
            </p:txBody>
          </p:sp>
        </mc:Fallback>
      </mc:AlternateContent>
      <p:graphicFrame>
        <p:nvGraphicFramePr>
          <p:cNvPr id="8" name="Diagramm 7">
            <a:extLst>
              <a:ext uri="{FF2B5EF4-FFF2-40B4-BE49-F238E27FC236}">
                <a16:creationId xmlns:a16="http://schemas.microsoft.com/office/drawing/2014/main" id="{32F3382E-2E48-49EE-97A7-592DA9CE95C8}"/>
              </a:ext>
            </a:extLst>
          </p:cNvPr>
          <p:cNvGraphicFramePr/>
          <p:nvPr>
            <p:extLst>
              <p:ext uri="{D42A27DB-BD31-4B8C-83A1-F6EECF244321}">
                <p14:modId xmlns:p14="http://schemas.microsoft.com/office/powerpoint/2010/main" val="1720296818"/>
              </p:ext>
            </p:extLst>
          </p:nvPr>
        </p:nvGraphicFramePr>
        <p:xfrm>
          <a:off x="609602" y="5805264"/>
          <a:ext cx="10970684" cy="31392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57509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theme/theme1.xml><?xml version="1.0" encoding="utf-8"?>
<a:theme xmlns:a="http://schemas.openxmlformats.org/drawingml/2006/main" name="Larissa">
  <a:themeElements>
    <a:clrScheme name="Lariss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Arial"/>
        <a:ea typeface=""/>
        <a:cs typeface="DejaVu Sans"/>
      </a:majorFont>
      <a:minorFont>
        <a:latin typeface="Arial"/>
        <a:ea typeface=""/>
        <a:cs typeface="DejaVu Sans"/>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x-none" sz="2000" b="0" i="0" u="none" strike="noStrike" cap="none" normalizeH="0" baseline="0" smtClean="0">
            <a:ln>
              <a:noFill/>
            </a:ln>
            <a:solidFill>
              <a:schemeClr val="bg1"/>
            </a:solidFill>
            <a:effectLst/>
            <a:latin typeface="Times New Roman" pitchFamily="16" charset="0"/>
            <a:cs typeface="DejaVu Sans" charset="0"/>
          </a:defRPr>
        </a:defPPr>
      </a:lstStyle>
    </a:spDef>
    <a:lnDef>
      <a:spPr bwMode="auto">
        <a:noFill/>
        <a:ln w="28575" cap="flat" cmpd="sng" algn="ctr">
          <a:solidFill>
            <a:srgbClr val="0070C0"/>
          </a:solidFill>
          <a:prstDash val="dash"/>
          <a:round/>
          <a:headEnd type="none" w="med" len="med"/>
          <a:tailEnd type="triangle"/>
        </a:ln>
        <a:effectLst/>
      </a:spPr>
      <a:bodyPr/>
      <a:lstStyle/>
    </a:lnDef>
  </a:objectDefaults>
  <a:extraClrSchemeLst>
    <a:extraClrScheme>
      <a:clrScheme name="Lariss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Larissa">
  <a:themeElements>
    <a:clrScheme name="Lariss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Arial"/>
        <a:ea typeface=""/>
        <a:cs typeface="DejaVu Sans"/>
      </a:majorFont>
      <a:minorFont>
        <a:latin typeface="Arial"/>
        <a:ea typeface=""/>
        <a:cs typeface="DejaVu Sans"/>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x-none" sz="2000" b="0" i="0" u="none" strike="noStrike" cap="none" normalizeH="0" baseline="0" smtClean="0">
            <a:ln>
              <a:noFill/>
            </a:ln>
            <a:solidFill>
              <a:schemeClr val="bg1"/>
            </a:solidFill>
            <a:effectLst/>
            <a:latin typeface="Times New Roman" pitchFamily="16" charset="0"/>
            <a:cs typeface="DejaVu San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altLang="x-none" sz="2000" b="0" i="0" u="none" strike="noStrike" cap="none" normalizeH="0" baseline="0" smtClean="0">
            <a:ln>
              <a:noFill/>
            </a:ln>
            <a:solidFill>
              <a:schemeClr val="bg1"/>
            </a:solidFill>
            <a:effectLst/>
            <a:latin typeface="Times New Roman" pitchFamily="16" charset="0"/>
            <a:cs typeface="DejaVu Sans" charset="0"/>
          </a:defRPr>
        </a:defPPr>
      </a:lstStyle>
    </a:lnDef>
  </a:objectDefaults>
  <a:extraClrSchemeLst>
    <a:extraClrScheme>
      <a:clrScheme name="Lariss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1471</Words>
  <Application>Microsoft Office PowerPoint</Application>
  <PresentationFormat>Breitbild</PresentationFormat>
  <Paragraphs>339</Paragraphs>
  <Slides>30</Slides>
  <Notes>28</Notes>
  <HiddenSlides>0</HiddenSlides>
  <MMClips>2</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30</vt:i4>
      </vt:variant>
    </vt:vector>
  </HeadingPairs>
  <TitlesOfParts>
    <vt:vector size="37" baseType="lpstr">
      <vt:lpstr>Arial</vt:lpstr>
      <vt:lpstr>Cambria Math</vt:lpstr>
      <vt:lpstr>Helvetica</vt:lpstr>
      <vt:lpstr>Times New Roman</vt:lpstr>
      <vt:lpstr>Wingdings</vt:lpstr>
      <vt:lpstr>Larissa</vt:lpstr>
      <vt:lpstr>2_Larissa</vt:lpstr>
      <vt:lpstr>Verbesserung der Sortiergenauigkeit eines Optischen Sortierers mit Hilfe einer Geregelten Materialrückführung</vt:lpstr>
      <vt:lpstr>Optischer Sortierer</vt:lpstr>
      <vt:lpstr>Optischer Sortierer mit Rückführung</vt:lpstr>
      <vt:lpstr>Optischer Sortierer mit Rückführung</vt:lpstr>
      <vt:lpstr>Ziel und Gliederung</vt:lpstr>
      <vt:lpstr>Modellierung des Systems ohne Rückführung</vt:lpstr>
      <vt:lpstr>Modellierung des Systems ohne Rückführung</vt:lpstr>
      <vt:lpstr>Modellierung der Rückführung</vt:lpstr>
      <vt:lpstr>Modellierung der Rückführung</vt:lpstr>
      <vt:lpstr>Systemanalyse</vt:lpstr>
      <vt:lpstr>Systemanalyse</vt:lpstr>
      <vt:lpstr>Steady-State Analyse - Annahmen</vt:lpstr>
      <vt:lpstr>Steady-State Analyse – Berechnung der TPR und TNR</vt:lpstr>
      <vt:lpstr>Steady-State Analyse – Konstante Kennlinie</vt:lpstr>
      <vt:lpstr>Steady-State Analyse – Kennlinie berücksichtigt</vt:lpstr>
      <vt:lpstr>Steady-State Analyse – Kennlinie berücksichtigt</vt:lpstr>
      <vt:lpstr>Modellprädiktive Regelung</vt:lpstr>
      <vt:lpstr>Schnittstelle mit der DEM-Simulation</vt:lpstr>
      <vt:lpstr>Schnittstelle mit der DEM-Simulation</vt:lpstr>
      <vt:lpstr>Wahl des Prädiktionshorizontes</vt:lpstr>
      <vt:lpstr>Wahl des Prädiktionshorizontes</vt:lpstr>
      <vt:lpstr>TPR oder TNR verbessern?</vt:lpstr>
      <vt:lpstr>Zusammenfassung und Ausblick</vt:lpstr>
      <vt:lpstr>Zusammenfassung der Ergebnisse</vt:lpstr>
      <vt:lpstr>Zusammenfassung der Ergebnisse</vt:lpstr>
      <vt:lpstr>Vielen Dank für Ihre Aufmerksamkeit</vt:lpstr>
      <vt:lpstr>Einfluss Massenfluss</vt:lpstr>
      <vt:lpstr>Steady-State Analyse – Vergleich</vt:lpstr>
      <vt:lpstr>Wiener System</vt:lpstr>
      <vt:lpstr>Kennt der Regler die Dynamik (Sprung) des Zuflusses?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 GM Progressive Filter</dc:title>
  <dc:subject/>
  <dc:creator>jonathan.vieth@student.kit.edu</dc:creator>
  <cp:keywords/>
  <dc:description/>
  <cp:lastModifiedBy>Vieth, Jonathan</cp:lastModifiedBy>
  <cp:revision>510</cp:revision>
  <cp:lastPrinted>2019-01-29T07:48:35Z</cp:lastPrinted>
  <dcterms:created xsi:type="dcterms:W3CDTF">2014-12-05T22:47:36Z</dcterms:created>
  <dcterms:modified xsi:type="dcterms:W3CDTF">2022-02-08T12:35:09Z</dcterms:modified>
</cp:coreProperties>
</file>